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94" r:id="rId3"/>
    <p:sldId id="295" r:id="rId4"/>
    <p:sldId id="296" r:id="rId5"/>
    <p:sldId id="297" r:id="rId6"/>
    <p:sldId id="298" r:id="rId7"/>
    <p:sldId id="299" r:id="rId8"/>
    <p:sldId id="300" r:id="rId9"/>
    <p:sldId id="302" r:id="rId10"/>
    <p:sldId id="314" r:id="rId11"/>
    <p:sldId id="315" r:id="rId12"/>
    <p:sldId id="301" r:id="rId13"/>
    <p:sldId id="303" r:id="rId14"/>
    <p:sldId id="304" r:id="rId15"/>
    <p:sldId id="305" r:id="rId16"/>
    <p:sldId id="306" r:id="rId17"/>
    <p:sldId id="308" r:id="rId18"/>
    <p:sldId id="309" r:id="rId19"/>
    <p:sldId id="310" r:id="rId20"/>
    <p:sldId id="311" r:id="rId21"/>
    <p:sldId id="307" r:id="rId22"/>
    <p:sldId id="313" r:id="rId23"/>
    <p:sldId id="312" r:id="rId24"/>
  </p:sldIdLst>
  <p:sldSz cx="12192000" cy="6858000"/>
  <p:notesSz cx="6858000" cy="9144000"/>
  <p:embeddedFontLst>
    <p:embeddedFont>
      <p:font typeface="微軟正黑體" panose="020B0604030504040204" pitchFamily="34" charset="-120"/>
      <p:regular r:id="rId26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96412" autoAdjust="0"/>
  </p:normalViewPr>
  <p:slideViewPr>
    <p:cSldViewPr snapToGrid="0" showGuides="1">
      <p:cViewPr>
        <p:scale>
          <a:sx n="100" d="100"/>
          <a:sy n="100" d="100"/>
        </p:scale>
        <p:origin x="876" y="3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57D16-3A9E-467B-B8CB-F4882B462599}" type="datetimeFigureOut">
              <a:rPr lang="zh-TW" altLang="en-US" smtClean="0"/>
              <a:t>2021/1/20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2BE5D4-19AC-465D-842F-B8D34A5FF60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7534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55EC8B-C7AB-4698-848A-2A2FBD1880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F9011B4-3135-458C-9321-178F0AAEF6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7456E9-2BDD-47E2-9018-03D2B4240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0EC98-5552-44DC-B5B2-5F4CC86BCA69}" type="datetime1">
              <a:rPr lang="zh-TW" altLang="en-US" smtClean="0"/>
              <a:t>2021/1/20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E07E616-45F3-4E92-A665-9287EF036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MSoC team6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B228F30-ED38-4D22-B1A7-DCCF17D6A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8E48F-BA78-4689-A258-530CBD2E65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7054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E74093-5536-407D-8739-078A7B94E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A0AA9C7-E918-4549-95E1-1B5779701C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9A5024-52C1-46E0-B078-1DA25A053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684C-7FAD-48CE-86E7-CEB700EC5CFC}" type="datetime1">
              <a:rPr lang="zh-TW" altLang="en-US" smtClean="0"/>
              <a:t>2021/1/20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050D45-87AA-463F-8723-4482D7424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MSoC team6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B5565DB-082A-404F-8E22-6290D7914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8E48F-BA78-4689-A258-530CBD2E65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1783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B157AE0-937F-48FF-A114-6C87035AC9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EF80AD3-DB77-4B42-A127-37F17E97CD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E12BE1-8E85-4ACE-866D-C28106F4C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6CA62-55C1-46B8-AAE7-7875DDF90641}" type="datetime1">
              <a:rPr lang="zh-TW" altLang="en-US" smtClean="0"/>
              <a:t>2021/1/20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D15D82-8109-4FB1-97EC-3353DCA62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MSoC team6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7A96759-4BAD-46C2-8466-4B7FF4363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8E48F-BA78-4689-A258-530CBD2E65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595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97E62E-11E3-4CFB-B77D-9BD39CA30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9E73C6-0F3F-4B31-9E09-F4166190A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B4314B-FF76-4D47-B86E-2685B1672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54B96-D6DA-465F-BA2A-AE4B47D9D185}" type="datetime1">
              <a:rPr lang="zh-TW" altLang="en-US" smtClean="0"/>
              <a:t>2021/1/20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EE45AA1-C0D8-478E-AE82-B8443407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MSoC team6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9DF4E8-2891-4383-8DF9-E0EA24037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8E48F-BA78-4689-A258-530CBD2E65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4366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2BE554-4FC9-4CB4-9996-B4A9BC59A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DF5602C-59E6-451E-95F5-F74214FB1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3A969CC-1F0D-4190-9675-F65E5FCAA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90975-518F-4119-B744-4332EF9407E8}" type="datetime1">
              <a:rPr lang="zh-TW" altLang="en-US" smtClean="0"/>
              <a:t>2021/1/20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C340E8D-D29D-45B1-BECB-939EBFD26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MSoC team6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04A3146-F378-4DEC-85ED-7D4C83E82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8E48F-BA78-4689-A258-530CBD2E65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4947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1648B5-4EC7-469B-832F-601546680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5A6FDE-2DC9-452B-B504-3D1ED8FA9D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411BF4A-BA99-4971-A4F0-D16486783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19CE098-9F1F-473E-B8D7-38596F7F9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E6CA-6153-4EE0-AB05-FCC11B8F8BFD}" type="datetime1">
              <a:rPr lang="zh-TW" altLang="en-US" smtClean="0"/>
              <a:t>2021/1/20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3A20727-58AC-48A9-9111-F70F4497A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MSoC team6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2071E2-CAE4-42BA-AF51-D08618EB3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8E48F-BA78-4689-A258-530CBD2E65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4257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2C159A-10F8-434C-B49B-08904A1F9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E7233DB-F9B6-4B8B-B067-DCE4B9D54D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760E22C-3C99-4DB7-9D68-495CF04758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828AA38-8002-481C-BF9C-0051670290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CC35D2A-3855-4041-82D0-56E0A8B445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209F08B-606D-44C1-BF31-2CCC3A92B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8EDD4-7A1A-4B14-9F4E-865DB3447293}" type="datetime1">
              <a:rPr lang="zh-TW" altLang="en-US" smtClean="0"/>
              <a:t>2021/1/20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75D1742-3562-4A7A-9BDE-71DD5E3C4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MSoC team6</a:t>
            </a:r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0E7D0EF-FEDD-4785-9519-2554441C7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8E48F-BA78-4689-A258-530CBD2E65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8952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FFFD16-60AD-4151-BD47-794F2C40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4237966-275B-4223-A93E-A0C66F4AC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C252A-6E73-4E75-A6FE-B1DC8B23CE7C}" type="datetime1">
              <a:rPr lang="zh-TW" altLang="en-US" smtClean="0"/>
              <a:t>2021/1/20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8DFE899-A0D2-475D-AD8F-F6BC4E762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MSoC team6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C5AE592-46AF-4ABF-915D-F9C7FDBDC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8E48F-BA78-4689-A258-530CBD2E65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8749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81A4FD3-1116-44D8-B3B2-613FC6BA0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9C8C8-B7B5-47C7-A3A8-E4EA2B9F990B}" type="datetime1">
              <a:rPr lang="zh-TW" altLang="en-US" smtClean="0"/>
              <a:t>2021/1/20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9EFB6A6-749E-4C28-9902-76A627195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MSoC team6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A53FD8-0180-4041-9123-66C4AF1DC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8E48F-BA78-4689-A258-530CBD2E65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288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B4B5C7-7759-4851-87D6-7693C22D7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09D8AB-D646-438A-A8A8-2B4BA0167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6D4C8A4-377B-4F59-A9EE-758E427BBD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B4ABF0F-193D-4446-A262-5060AA039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B97DB-6809-4A13-BACD-EF0E3DCDFC97}" type="datetime1">
              <a:rPr lang="zh-TW" altLang="en-US" smtClean="0"/>
              <a:t>2021/1/20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50D9AF4-E0CF-4612-8FC7-CD7705A89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MSoC team6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6511437-18A5-47C6-BEC5-AB43B3351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8E48F-BA78-4689-A258-530CBD2E65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4005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2A9211-B033-4804-A2FA-5502CF35E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403EB08-D0BD-43A2-89C4-45A3D47821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3C40899-02DE-4E76-9403-64ADBAA95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1A788A4-8F88-47CA-AAB4-919341DB2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B280-A08E-4811-AFC0-378D1658D6B2}" type="datetime1">
              <a:rPr lang="zh-TW" altLang="en-US" smtClean="0"/>
              <a:t>2021/1/20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831F87A-EA6C-4166-8803-067DF09E0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MSoC team6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2F36E54-FBAD-423E-85E2-AB5ADB318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8E48F-BA78-4689-A258-530CBD2E65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948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6121CD1-4005-4FEA-850A-EB1075AFE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87A1916-DD9B-4CF9-BC42-193704649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6686E8E-E605-429F-B0D0-4A35152352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80240-CC9B-4370-A7E6-B3687D209E57}" type="datetime1">
              <a:rPr lang="zh-TW" altLang="en-US" smtClean="0"/>
              <a:t>2021/1/20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226771C-AA64-4590-B7A3-EAC73E1778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MSoC team6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76D2D81-E518-48BC-B17B-0D4A110AF8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8E48F-BA78-4689-A258-530CBD2E65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5248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rnell-zhang/rosetta" TargetMode="External"/><Relationship Id="rId2" Type="http://schemas.openxmlformats.org/officeDocument/2006/relationships/hyperlink" Target="https://arxiv.org/abs/1612.07119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amiq-consulting/CNN-using-HLS" TargetMode="External"/><Relationship Id="rId4" Type="http://schemas.openxmlformats.org/officeDocument/2006/relationships/hyperlink" Target="https://github.com/Xilinx/BNN-PYNQ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ilinx/finn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417C8E1E-E7DA-4AD1-8566-8063AA95498C}"/>
              </a:ext>
            </a:extLst>
          </p:cNvPr>
          <p:cNvSpPr/>
          <p:nvPr/>
        </p:nvSpPr>
        <p:spPr>
          <a:xfrm>
            <a:off x="2937933" y="2619573"/>
            <a:ext cx="8051799" cy="14105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CC367D5-86B3-49D9-851F-F489C92C3D38}"/>
              </a:ext>
            </a:extLst>
          </p:cNvPr>
          <p:cNvSpPr/>
          <p:nvPr/>
        </p:nvSpPr>
        <p:spPr>
          <a:xfrm>
            <a:off x="1202267" y="1880116"/>
            <a:ext cx="6383866" cy="13820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FFD1DDB-97A6-4A4C-96FA-843BB20E4787}"/>
              </a:ext>
            </a:extLst>
          </p:cNvPr>
          <p:cNvSpPr txBox="1"/>
          <p:nvPr/>
        </p:nvSpPr>
        <p:spPr>
          <a:xfrm>
            <a:off x="2825206" y="2108739"/>
            <a:ext cx="654158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Team6</a:t>
            </a:r>
          </a:p>
          <a:p>
            <a:pPr algn="ctr"/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BNN – Binarized CNN</a:t>
            </a:r>
            <a:endParaRPr lang="zh-TW" altLang="en-US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F40175A-09F6-4006-95CE-4E0CF6BF869C}"/>
              </a:ext>
            </a:extLst>
          </p:cNvPr>
          <p:cNvSpPr txBox="1"/>
          <p:nvPr/>
        </p:nvSpPr>
        <p:spPr>
          <a:xfrm>
            <a:off x="3854822" y="4238427"/>
            <a:ext cx="448235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NTU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GIEE</a:t>
            </a:r>
          </a:p>
          <a:p>
            <a:pPr algn="ctr"/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Media IC &amp; System Lab</a:t>
            </a:r>
          </a:p>
          <a:p>
            <a:pPr algn="ctr"/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R09943010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陳昱愷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R09943014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楊凱翔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R09943024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孫名志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2021/01/22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B2887B-31F5-4A8B-B52D-C06B634329C1}"/>
              </a:ext>
            </a:extLst>
          </p:cNvPr>
          <p:cNvSpPr/>
          <p:nvPr/>
        </p:nvSpPr>
        <p:spPr>
          <a:xfrm>
            <a:off x="-1" y="1880116"/>
            <a:ext cx="287868" cy="13820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6A43F59-E12F-4C1C-A09B-B0F208033606}"/>
              </a:ext>
            </a:extLst>
          </p:cNvPr>
          <p:cNvSpPr/>
          <p:nvPr/>
        </p:nvSpPr>
        <p:spPr>
          <a:xfrm>
            <a:off x="457199" y="1880116"/>
            <a:ext cx="575734" cy="13820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925142C-ACC4-4F9A-AF1A-8AD9BAC388E8}"/>
              </a:ext>
            </a:extLst>
          </p:cNvPr>
          <p:cNvSpPr/>
          <p:nvPr/>
        </p:nvSpPr>
        <p:spPr>
          <a:xfrm>
            <a:off x="11904132" y="2619572"/>
            <a:ext cx="287868" cy="14105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7CF5B2B-17CF-4821-A872-F224A3F01233}"/>
              </a:ext>
            </a:extLst>
          </p:cNvPr>
          <p:cNvSpPr/>
          <p:nvPr/>
        </p:nvSpPr>
        <p:spPr>
          <a:xfrm>
            <a:off x="11159067" y="2619573"/>
            <a:ext cx="575734" cy="14105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2524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CF2BBAF5-374B-4308-8E04-04C0A3708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MSoC team6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72D37B0-9A2D-435B-AD33-0203D742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8E48F-BA78-4689-A258-530CBD2E6583}" type="slidenum">
              <a:rPr lang="zh-TW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fld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756695B-E269-4C7B-B8FD-3B3AB9A0FC9E}"/>
              </a:ext>
            </a:extLst>
          </p:cNvPr>
          <p:cNvSpPr/>
          <p:nvPr/>
        </p:nvSpPr>
        <p:spPr>
          <a:xfrm>
            <a:off x="593172" y="430257"/>
            <a:ext cx="815541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5DD0611-2D7F-4BE4-89AF-A6F56025BDEB}"/>
              </a:ext>
            </a:extLst>
          </p:cNvPr>
          <p:cNvSpPr/>
          <p:nvPr/>
        </p:nvSpPr>
        <p:spPr>
          <a:xfrm>
            <a:off x="0" y="430257"/>
            <a:ext cx="9506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DF901CC-63D7-4A59-88BC-E55F754E0250}"/>
              </a:ext>
            </a:extLst>
          </p:cNvPr>
          <p:cNvSpPr/>
          <p:nvPr/>
        </p:nvSpPr>
        <p:spPr>
          <a:xfrm>
            <a:off x="249054" y="430257"/>
            <a:ext cx="19013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72B52E9-3FB6-47B5-82C8-692ED4023570}"/>
              </a:ext>
            </a:extLst>
          </p:cNvPr>
          <p:cNvSpPr txBox="1"/>
          <p:nvPr/>
        </p:nvSpPr>
        <p:spPr>
          <a:xfrm>
            <a:off x="745229" y="430257"/>
            <a:ext cx="7865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Solve Resource utilization issue (1/3)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82F5EDC-D7E3-4AD8-BB30-E0E716411244}"/>
              </a:ext>
            </a:extLst>
          </p:cNvPr>
          <p:cNvSpPr/>
          <p:nvPr/>
        </p:nvSpPr>
        <p:spPr>
          <a:xfrm>
            <a:off x="344119" y="1233117"/>
            <a:ext cx="5174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Doing convolution with less DSP core!!!!?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D4038B97-5A53-4E44-8D75-09382B18E6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26" t="49227" r="570"/>
          <a:stretch/>
        </p:blipFill>
        <p:spPr>
          <a:xfrm>
            <a:off x="3772676" y="1877321"/>
            <a:ext cx="4646648" cy="4364678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FDD57C0E-CEE8-43C4-9924-83AD264F7054}"/>
              </a:ext>
            </a:extLst>
          </p:cNvPr>
          <p:cNvSpPr/>
          <p:nvPr/>
        </p:nvSpPr>
        <p:spPr>
          <a:xfrm>
            <a:off x="6217942" y="5262113"/>
            <a:ext cx="725898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1425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CF2BBAF5-374B-4308-8E04-04C0A3708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MSoC team6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72D37B0-9A2D-435B-AD33-0203D742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8E48F-BA78-4689-A258-530CBD2E6583}" type="slidenum">
              <a:rPr lang="zh-TW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fld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756695B-E269-4C7B-B8FD-3B3AB9A0FC9E}"/>
              </a:ext>
            </a:extLst>
          </p:cNvPr>
          <p:cNvSpPr/>
          <p:nvPr/>
        </p:nvSpPr>
        <p:spPr>
          <a:xfrm>
            <a:off x="593172" y="430257"/>
            <a:ext cx="815541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5DD0611-2D7F-4BE4-89AF-A6F56025BDEB}"/>
              </a:ext>
            </a:extLst>
          </p:cNvPr>
          <p:cNvSpPr/>
          <p:nvPr/>
        </p:nvSpPr>
        <p:spPr>
          <a:xfrm>
            <a:off x="0" y="430257"/>
            <a:ext cx="9506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DF901CC-63D7-4A59-88BC-E55F754E0250}"/>
              </a:ext>
            </a:extLst>
          </p:cNvPr>
          <p:cNvSpPr/>
          <p:nvPr/>
        </p:nvSpPr>
        <p:spPr>
          <a:xfrm>
            <a:off x="249054" y="430257"/>
            <a:ext cx="19013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72B52E9-3FB6-47B5-82C8-692ED4023570}"/>
              </a:ext>
            </a:extLst>
          </p:cNvPr>
          <p:cNvSpPr txBox="1"/>
          <p:nvPr/>
        </p:nvSpPr>
        <p:spPr>
          <a:xfrm>
            <a:off x="745229" y="430257"/>
            <a:ext cx="7865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Solve Resource utilization issue (1/3)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82F5EDC-D7E3-4AD8-BB30-E0E716411244}"/>
              </a:ext>
            </a:extLst>
          </p:cNvPr>
          <p:cNvSpPr/>
          <p:nvPr/>
        </p:nvSpPr>
        <p:spPr>
          <a:xfrm>
            <a:off x="344119" y="1233117"/>
            <a:ext cx="5174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Doing convolution with less DSP core!!!!?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F9C34A3-55F0-4E51-A272-CD08A33AA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3340"/>
            <a:ext cx="12192000" cy="293132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50DCBF1-58A8-4FE0-A30C-BA1C2F6DE5E9}"/>
              </a:ext>
            </a:extLst>
          </p:cNvPr>
          <p:cNvSpPr/>
          <p:nvPr/>
        </p:nvSpPr>
        <p:spPr>
          <a:xfrm>
            <a:off x="57150" y="3226279"/>
            <a:ext cx="10153649" cy="2027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2" name="Picture 4" descr="二值化神经网络(BNN)基础学习(一)">
            <a:extLst>
              <a:ext uri="{FF2B5EF4-FFF2-40B4-BE49-F238E27FC236}">
                <a16:creationId xmlns:a16="http://schemas.microsoft.com/office/drawing/2014/main" id="{7DFCBF0B-FD81-41BA-B9ED-0958302FD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078" y="4093214"/>
            <a:ext cx="5473011" cy="197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489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CF2BBAF5-374B-4308-8E04-04C0A3708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MSoC team6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72D37B0-9A2D-435B-AD33-0203D742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8E48F-BA78-4689-A258-530CBD2E6583}" type="slidenum">
              <a:rPr lang="zh-TW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fld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756695B-E269-4C7B-B8FD-3B3AB9A0FC9E}"/>
              </a:ext>
            </a:extLst>
          </p:cNvPr>
          <p:cNvSpPr/>
          <p:nvPr/>
        </p:nvSpPr>
        <p:spPr>
          <a:xfrm>
            <a:off x="593172" y="430257"/>
            <a:ext cx="815541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5DD0611-2D7F-4BE4-89AF-A6F56025BDEB}"/>
              </a:ext>
            </a:extLst>
          </p:cNvPr>
          <p:cNvSpPr/>
          <p:nvPr/>
        </p:nvSpPr>
        <p:spPr>
          <a:xfrm>
            <a:off x="0" y="430257"/>
            <a:ext cx="9506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DF901CC-63D7-4A59-88BC-E55F754E0250}"/>
              </a:ext>
            </a:extLst>
          </p:cNvPr>
          <p:cNvSpPr/>
          <p:nvPr/>
        </p:nvSpPr>
        <p:spPr>
          <a:xfrm>
            <a:off x="249054" y="430257"/>
            <a:ext cx="19013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72B52E9-3FB6-47B5-82C8-692ED4023570}"/>
              </a:ext>
            </a:extLst>
          </p:cNvPr>
          <p:cNvSpPr txBox="1"/>
          <p:nvPr/>
        </p:nvSpPr>
        <p:spPr>
          <a:xfrm>
            <a:off x="745229" y="430257"/>
            <a:ext cx="7865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Solve Resource utilization issue (2/3)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194" name="Picture 2" descr="未提供說明。">
            <a:extLst>
              <a:ext uri="{FF2B5EF4-FFF2-40B4-BE49-F238E27FC236}">
                <a16:creationId xmlns:a16="http://schemas.microsoft.com/office/drawing/2014/main" id="{C2AD20C0-9A1C-4DE3-8C8D-B4A9DC31C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1"/>
          <a:stretch/>
        </p:blipFill>
        <p:spPr bwMode="auto">
          <a:xfrm>
            <a:off x="190130" y="1602811"/>
            <a:ext cx="5950786" cy="113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F82F5EDC-D7E3-4AD8-BB30-E0E716411244}"/>
              </a:ext>
            </a:extLst>
          </p:cNvPr>
          <p:cNvSpPr/>
          <p:nvPr/>
        </p:nvSpPr>
        <p:spPr>
          <a:xfrm>
            <a:off x="344119" y="1233117"/>
            <a:ext cx="4196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Cancel some unroll and pipeline </a:t>
            </a:r>
          </a:p>
        </p:txBody>
      </p:sp>
      <p:pic>
        <p:nvPicPr>
          <p:cNvPr id="8196" name="Picture 4" descr="未提供說明。">
            <a:extLst>
              <a:ext uri="{FF2B5EF4-FFF2-40B4-BE49-F238E27FC236}">
                <a16:creationId xmlns:a16="http://schemas.microsoft.com/office/drawing/2014/main" id="{173E8343-A65E-4D62-B7C4-82274E134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65" y="2735299"/>
            <a:ext cx="5842134" cy="138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FBA9AFB4-F454-45DB-81ED-658843B6D19F}"/>
              </a:ext>
            </a:extLst>
          </p:cNvPr>
          <p:cNvSpPr/>
          <p:nvPr/>
        </p:nvSpPr>
        <p:spPr>
          <a:xfrm>
            <a:off x="190130" y="1808934"/>
            <a:ext cx="1501759" cy="4495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EC91866-A1EC-40E5-9509-C94C4703D6CB}"/>
              </a:ext>
            </a:extLst>
          </p:cNvPr>
          <p:cNvSpPr/>
          <p:nvPr/>
        </p:nvSpPr>
        <p:spPr>
          <a:xfrm>
            <a:off x="95065" y="3176739"/>
            <a:ext cx="1441898" cy="4495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C0B132A-CAA2-4389-8648-14F3364D4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118" y="4122701"/>
            <a:ext cx="4789856" cy="2601827"/>
          </a:xfrm>
          <a:prstGeom prst="rect">
            <a:avLst/>
          </a:prstGeom>
        </p:spPr>
      </p:pic>
      <p:pic>
        <p:nvPicPr>
          <p:cNvPr id="3076" name="Picture 4" descr="未提供說明。">
            <a:extLst>
              <a:ext uri="{FF2B5EF4-FFF2-40B4-BE49-F238E27FC236}">
                <a16:creationId xmlns:a16="http://schemas.microsoft.com/office/drawing/2014/main" id="{DD75E8B1-92D0-4E4E-B3B5-391366B199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6"/>
          <a:stretch/>
        </p:blipFill>
        <p:spPr bwMode="auto">
          <a:xfrm>
            <a:off x="5937199" y="2258616"/>
            <a:ext cx="6072422" cy="404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323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CF2BBAF5-374B-4308-8E04-04C0A3708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MSoC team6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72D37B0-9A2D-435B-AD33-0203D742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8E48F-BA78-4689-A258-530CBD2E6583}" type="slidenum">
              <a:rPr lang="zh-TW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fld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756695B-E269-4C7B-B8FD-3B3AB9A0FC9E}"/>
              </a:ext>
            </a:extLst>
          </p:cNvPr>
          <p:cNvSpPr/>
          <p:nvPr/>
        </p:nvSpPr>
        <p:spPr>
          <a:xfrm>
            <a:off x="593172" y="430257"/>
            <a:ext cx="815541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5DD0611-2D7F-4BE4-89AF-A6F56025BDEB}"/>
              </a:ext>
            </a:extLst>
          </p:cNvPr>
          <p:cNvSpPr/>
          <p:nvPr/>
        </p:nvSpPr>
        <p:spPr>
          <a:xfrm>
            <a:off x="0" y="430257"/>
            <a:ext cx="9506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DF901CC-63D7-4A59-88BC-E55F754E0250}"/>
              </a:ext>
            </a:extLst>
          </p:cNvPr>
          <p:cNvSpPr/>
          <p:nvPr/>
        </p:nvSpPr>
        <p:spPr>
          <a:xfrm>
            <a:off x="249054" y="430257"/>
            <a:ext cx="19013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72B52E9-3FB6-47B5-82C8-692ED4023570}"/>
              </a:ext>
            </a:extLst>
          </p:cNvPr>
          <p:cNvSpPr txBox="1"/>
          <p:nvPr/>
        </p:nvSpPr>
        <p:spPr>
          <a:xfrm>
            <a:off x="745229" y="430257"/>
            <a:ext cx="7865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Solve Resource utilization issue (3/3)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511BE0B-4080-418B-92EE-C8161B1CC54B}"/>
              </a:ext>
            </a:extLst>
          </p:cNvPr>
          <p:cNvSpPr txBox="1"/>
          <p:nvPr/>
        </p:nvSpPr>
        <p:spPr>
          <a:xfrm>
            <a:off x="6290735" y="1282194"/>
            <a:ext cx="5557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Resource utilization issue solved</a:t>
            </a: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385E2024-D9C4-4235-B8B6-DAB483DD8506}"/>
              </a:ext>
            </a:extLst>
          </p:cNvPr>
          <p:cNvGrpSpPr/>
          <p:nvPr/>
        </p:nvGrpSpPr>
        <p:grpSpPr>
          <a:xfrm>
            <a:off x="329495" y="1811867"/>
            <a:ext cx="5441465" cy="3496413"/>
            <a:chOff x="329495" y="1811867"/>
            <a:chExt cx="5441465" cy="3496413"/>
          </a:xfrm>
        </p:grpSpPr>
        <p:pic>
          <p:nvPicPr>
            <p:cNvPr id="28" name="Picture 2" descr="未提供說明。">
              <a:extLst>
                <a:ext uri="{FF2B5EF4-FFF2-40B4-BE49-F238E27FC236}">
                  <a16:creationId xmlns:a16="http://schemas.microsoft.com/office/drawing/2014/main" id="{A3C4A0AE-90A8-4EC3-BEF7-ED6B6DFE8C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495" y="1811867"/>
              <a:ext cx="5441465" cy="3461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A039B179-4519-43F9-9D26-8B450176F7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372" t="8841" r="22306" b="83349"/>
            <a:stretch/>
          </p:blipFill>
          <p:spPr>
            <a:xfrm>
              <a:off x="619209" y="4665830"/>
              <a:ext cx="3134417" cy="642450"/>
            </a:xfrm>
            <a:prstGeom prst="rect">
              <a:avLst/>
            </a:prstGeom>
          </p:spPr>
        </p:pic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93C2D1C4-A98A-4976-A67B-D887572AB53F}"/>
              </a:ext>
            </a:extLst>
          </p:cNvPr>
          <p:cNvSpPr/>
          <p:nvPr/>
        </p:nvSpPr>
        <p:spPr>
          <a:xfrm>
            <a:off x="609787" y="4639732"/>
            <a:ext cx="3106760" cy="685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CA99682-02D2-419A-90A9-7913964DD372}"/>
              </a:ext>
            </a:extLst>
          </p:cNvPr>
          <p:cNvSpPr txBox="1"/>
          <p:nvPr/>
        </p:nvSpPr>
        <p:spPr>
          <a:xfrm>
            <a:off x="344120" y="1282194"/>
            <a:ext cx="5557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Negative slack issue solved</a:t>
            </a:r>
          </a:p>
        </p:txBody>
      </p:sp>
      <p:pic>
        <p:nvPicPr>
          <p:cNvPr id="6146" name="Picture 2" descr="未提供說明。">
            <a:extLst>
              <a:ext uri="{FF2B5EF4-FFF2-40B4-BE49-F238E27FC236}">
                <a16:creationId xmlns:a16="http://schemas.microsoft.com/office/drawing/2014/main" id="{85EA4AD3-FBBE-46FC-9B51-FC2CD81EF7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98"/>
          <a:stretch/>
        </p:blipFill>
        <p:spPr bwMode="auto">
          <a:xfrm>
            <a:off x="6421041" y="1697159"/>
            <a:ext cx="5069343" cy="448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2ABE52FF-BBC7-4D1B-B005-A58AA13C5525}"/>
              </a:ext>
            </a:extLst>
          </p:cNvPr>
          <p:cNvSpPr/>
          <p:nvPr/>
        </p:nvSpPr>
        <p:spPr>
          <a:xfrm>
            <a:off x="9630832" y="5153681"/>
            <a:ext cx="1320799" cy="10586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948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7BA4527A-F0CC-4C73-93B0-569FBFF481A3}"/>
              </a:ext>
            </a:extLst>
          </p:cNvPr>
          <p:cNvSpPr/>
          <p:nvPr/>
        </p:nvSpPr>
        <p:spPr>
          <a:xfrm>
            <a:off x="1993556" y="1911349"/>
            <a:ext cx="837788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Basic introduction to BNN and FINN</a:t>
            </a: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Optimization and resource utilization trade-off</a:t>
            </a: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Overall system flow</a:t>
            </a: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Implementation on FPGA (Pynq-Z2 board)</a:t>
            </a: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Experiments</a:t>
            </a: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49DB7DE1-02AD-4A94-91F9-68B11CB29FB0}"/>
              </a:ext>
            </a:extLst>
          </p:cNvPr>
          <p:cNvCxnSpPr>
            <a:cxnSpLocks/>
            <a:endCxn id="14" idx="4"/>
          </p:cNvCxnSpPr>
          <p:nvPr/>
        </p:nvCxnSpPr>
        <p:spPr>
          <a:xfrm>
            <a:off x="1655805" y="2075935"/>
            <a:ext cx="0" cy="302543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881C0076-283F-4C5C-B837-7BCCFE83ACF9}"/>
              </a:ext>
            </a:extLst>
          </p:cNvPr>
          <p:cNvSpPr/>
          <p:nvPr/>
        </p:nvSpPr>
        <p:spPr>
          <a:xfrm>
            <a:off x="1606634" y="5003031"/>
            <a:ext cx="98342" cy="983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A169A0D8-F15A-4FAD-9332-AA5A2C84B3B5}"/>
              </a:ext>
            </a:extLst>
          </p:cNvPr>
          <p:cNvSpPr/>
          <p:nvPr/>
        </p:nvSpPr>
        <p:spPr>
          <a:xfrm>
            <a:off x="1606634" y="4271587"/>
            <a:ext cx="98342" cy="983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09DA9727-9DCC-43C5-AD8A-29A1EE1472FC}"/>
              </a:ext>
            </a:extLst>
          </p:cNvPr>
          <p:cNvSpPr/>
          <p:nvPr/>
        </p:nvSpPr>
        <p:spPr>
          <a:xfrm>
            <a:off x="1606634" y="3538174"/>
            <a:ext cx="98342" cy="983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6B67C0DA-63B2-4343-A4D5-47E30943BA66}"/>
              </a:ext>
            </a:extLst>
          </p:cNvPr>
          <p:cNvSpPr/>
          <p:nvPr/>
        </p:nvSpPr>
        <p:spPr>
          <a:xfrm>
            <a:off x="1606634" y="2804761"/>
            <a:ext cx="98342" cy="983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4556A746-420A-4F52-A888-FB5AE777DBDE}"/>
              </a:ext>
            </a:extLst>
          </p:cNvPr>
          <p:cNvSpPr/>
          <p:nvPr/>
        </p:nvSpPr>
        <p:spPr>
          <a:xfrm>
            <a:off x="1606634" y="2075935"/>
            <a:ext cx="98342" cy="983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CF2BBAF5-374B-4308-8E04-04C0A3708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MSoC team6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72D37B0-9A2D-435B-AD33-0203D742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8E48F-BA78-4689-A258-530CBD2E6583}" type="slidenum">
              <a:rPr lang="zh-TW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14</a:t>
            </a:fld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756695B-E269-4C7B-B8FD-3B3AB9A0FC9E}"/>
              </a:ext>
            </a:extLst>
          </p:cNvPr>
          <p:cNvSpPr/>
          <p:nvPr/>
        </p:nvSpPr>
        <p:spPr>
          <a:xfrm>
            <a:off x="593173" y="430257"/>
            <a:ext cx="210820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5DD0611-2D7F-4BE4-89AF-A6F56025BDEB}"/>
              </a:ext>
            </a:extLst>
          </p:cNvPr>
          <p:cNvSpPr/>
          <p:nvPr/>
        </p:nvSpPr>
        <p:spPr>
          <a:xfrm>
            <a:off x="0" y="430257"/>
            <a:ext cx="9506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DF901CC-63D7-4A59-88BC-E55F754E0250}"/>
              </a:ext>
            </a:extLst>
          </p:cNvPr>
          <p:cNvSpPr/>
          <p:nvPr/>
        </p:nvSpPr>
        <p:spPr>
          <a:xfrm>
            <a:off x="249054" y="430257"/>
            <a:ext cx="19013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72B52E9-3FB6-47B5-82C8-692ED4023570}"/>
              </a:ext>
            </a:extLst>
          </p:cNvPr>
          <p:cNvSpPr txBox="1"/>
          <p:nvPr/>
        </p:nvSpPr>
        <p:spPr>
          <a:xfrm>
            <a:off x="745230" y="430257"/>
            <a:ext cx="1804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Outline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B89B5BA-40A1-422A-9959-BD8C30DE5A99}"/>
              </a:ext>
            </a:extLst>
          </p:cNvPr>
          <p:cNvSpPr/>
          <p:nvPr/>
        </p:nvSpPr>
        <p:spPr>
          <a:xfrm>
            <a:off x="922638" y="3954902"/>
            <a:ext cx="9135762" cy="1449601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F9851206-6619-4EFD-8B7F-AC80D8AAFE2E}"/>
              </a:ext>
            </a:extLst>
          </p:cNvPr>
          <p:cNvCxnSpPr>
            <a:cxnSpLocks/>
          </p:cNvCxnSpPr>
          <p:nvPr/>
        </p:nvCxnSpPr>
        <p:spPr>
          <a:xfrm>
            <a:off x="2421467" y="3854393"/>
            <a:ext cx="2694230" cy="0"/>
          </a:xfrm>
          <a:prstGeom prst="line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D5690824-90AB-447C-99D1-06B2B7D4585E}"/>
              </a:ext>
            </a:extLst>
          </p:cNvPr>
          <p:cNvSpPr/>
          <p:nvPr/>
        </p:nvSpPr>
        <p:spPr>
          <a:xfrm>
            <a:off x="1062682" y="1852914"/>
            <a:ext cx="9135762" cy="1366869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7667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CF2BBAF5-374B-4308-8E04-04C0A3708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MSoC team6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72D37B0-9A2D-435B-AD33-0203D742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8E48F-BA78-4689-A258-530CBD2E6583}" type="slidenum">
              <a:rPr lang="zh-TW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15</a:t>
            </a:fld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756695B-E269-4C7B-B8FD-3B3AB9A0FC9E}"/>
              </a:ext>
            </a:extLst>
          </p:cNvPr>
          <p:cNvSpPr/>
          <p:nvPr/>
        </p:nvSpPr>
        <p:spPr>
          <a:xfrm>
            <a:off x="593172" y="430257"/>
            <a:ext cx="8568081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5DD0611-2D7F-4BE4-89AF-A6F56025BDEB}"/>
              </a:ext>
            </a:extLst>
          </p:cNvPr>
          <p:cNvSpPr/>
          <p:nvPr/>
        </p:nvSpPr>
        <p:spPr>
          <a:xfrm>
            <a:off x="0" y="430257"/>
            <a:ext cx="9506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DF901CC-63D7-4A59-88BC-E55F754E0250}"/>
              </a:ext>
            </a:extLst>
          </p:cNvPr>
          <p:cNvSpPr/>
          <p:nvPr/>
        </p:nvSpPr>
        <p:spPr>
          <a:xfrm>
            <a:off x="249054" y="430257"/>
            <a:ext cx="19013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72B52E9-3FB6-47B5-82C8-692ED4023570}"/>
              </a:ext>
            </a:extLst>
          </p:cNvPr>
          <p:cNvSpPr txBox="1"/>
          <p:nvPr/>
        </p:nvSpPr>
        <p:spPr>
          <a:xfrm>
            <a:off x="745229" y="430257"/>
            <a:ext cx="841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Block diagram design and system flow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05642FA-F8B9-4D3E-A127-D1410B526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2389"/>
            <a:ext cx="12192000" cy="216201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23E068B-9482-4995-A92A-8E39638C9AB2}"/>
              </a:ext>
            </a:extLst>
          </p:cNvPr>
          <p:cNvSpPr/>
          <p:nvPr/>
        </p:nvSpPr>
        <p:spPr>
          <a:xfrm>
            <a:off x="3144928" y="3993749"/>
            <a:ext cx="1259456" cy="20862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E69DFDB-4AB8-4787-9DAA-016A03370654}"/>
              </a:ext>
            </a:extLst>
          </p:cNvPr>
          <p:cNvSpPr txBox="1"/>
          <p:nvPr/>
        </p:nvSpPr>
        <p:spPr>
          <a:xfrm>
            <a:off x="3330396" y="4852220"/>
            <a:ext cx="888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Host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B8369B94-C804-4AAE-ADE0-06E32285A804}"/>
              </a:ext>
            </a:extLst>
          </p:cNvPr>
          <p:cNvCxnSpPr/>
          <p:nvPr/>
        </p:nvCxnSpPr>
        <p:spPr>
          <a:xfrm>
            <a:off x="4404384" y="4173009"/>
            <a:ext cx="162176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B825F1F0-B1B5-432C-A279-42CC44B317E8}"/>
              </a:ext>
            </a:extLst>
          </p:cNvPr>
          <p:cNvSpPr txBox="1"/>
          <p:nvPr/>
        </p:nvSpPr>
        <p:spPr>
          <a:xfrm>
            <a:off x="4523416" y="3840398"/>
            <a:ext cx="1383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Control signal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A06FE57-F32F-42BB-BB64-29744E6F77F5}"/>
              </a:ext>
            </a:extLst>
          </p:cNvPr>
          <p:cNvSpPr txBox="1"/>
          <p:nvPr/>
        </p:nvSpPr>
        <p:spPr>
          <a:xfrm>
            <a:off x="4523416" y="4197844"/>
            <a:ext cx="1383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AXI lite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43F51C71-6B25-4BA5-9952-1306BD7888BC}"/>
              </a:ext>
            </a:extLst>
          </p:cNvPr>
          <p:cNvCxnSpPr/>
          <p:nvPr/>
        </p:nvCxnSpPr>
        <p:spPr>
          <a:xfrm>
            <a:off x="4404384" y="5127800"/>
            <a:ext cx="162176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065B34F-6237-48A7-B3EF-903B88E40D03}"/>
              </a:ext>
            </a:extLst>
          </p:cNvPr>
          <p:cNvSpPr txBox="1"/>
          <p:nvPr/>
        </p:nvSpPr>
        <p:spPr>
          <a:xfrm>
            <a:off x="4523416" y="4795189"/>
            <a:ext cx="1383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Image 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F1914943-0BA8-49BF-91C9-2917A9D91E76}"/>
              </a:ext>
            </a:extLst>
          </p:cNvPr>
          <p:cNvSpPr txBox="1"/>
          <p:nvPr/>
        </p:nvSpPr>
        <p:spPr>
          <a:xfrm>
            <a:off x="4523416" y="5152635"/>
            <a:ext cx="1383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AXI master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E4F5B542-6A55-434B-BCEF-7E933174A54E}"/>
              </a:ext>
            </a:extLst>
          </p:cNvPr>
          <p:cNvCxnSpPr>
            <a:cxnSpLocks/>
          </p:cNvCxnSpPr>
          <p:nvPr/>
        </p:nvCxnSpPr>
        <p:spPr>
          <a:xfrm flipH="1">
            <a:off x="4404384" y="5875969"/>
            <a:ext cx="162176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930C573C-7AF4-4E0E-A909-B23C270C0192}"/>
              </a:ext>
            </a:extLst>
          </p:cNvPr>
          <p:cNvSpPr txBox="1"/>
          <p:nvPr/>
        </p:nvSpPr>
        <p:spPr>
          <a:xfrm>
            <a:off x="4523416" y="5541116"/>
            <a:ext cx="1383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Predict score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1BAFC4E-FC91-4BE5-8A2C-87441A541D9A}"/>
              </a:ext>
            </a:extLst>
          </p:cNvPr>
          <p:cNvSpPr txBox="1"/>
          <p:nvPr/>
        </p:nvSpPr>
        <p:spPr>
          <a:xfrm>
            <a:off x="4523416" y="5898562"/>
            <a:ext cx="1383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AXI master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EA997E0-03B5-4713-9A66-968EC816F14B}"/>
              </a:ext>
            </a:extLst>
          </p:cNvPr>
          <p:cNvSpPr/>
          <p:nvPr/>
        </p:nvSpPr>
        <p:spPr>
          <a:xfrm>
            <a:off x="6026150" y="3993749"/>
            <a:ext cx="3135103" cy="20862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89D27F67-30C6-4AA8-94BA-0CD820DA07B5}"/>
              </a:ext>
            </a:extLst>
          </p:cNvPr>
          <p:cNvSpPr txBox="1"/>
          <p:nvPr/>
        </p:nvSpPr>
        <p:spPr>
          <a:xfrm>
            <a:off x="7123144" y="4918300"/>
            <a:ext cx="888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kernel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36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7BA4527A-F0CC-4C73-93B0-569FBFF481A3}"/>
              </a:ext>
            </a:extLst>
          </p:cNvPr>
          <p:cNvSpPr/>
          <p:nvPr/>
        </p:nvSpPr>
        <p:spPr>
          <a:xfrm>
            <a:off x="1993556" y="1911349"/>
            <a:ext cx="837788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Basic introduction to BNN and FINN</a:t>
            </a: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Optimization and resource utilization trade-off</a:t>
            </a: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Overall system flow</a:t>
            </a: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Implementation on FPGA (Pynq-Z2 board)</a:t>
            </a: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Experiments </a:t>
            </a: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49DB7DE1-02AD-4A94-91F9-68B11CB29FB0}"/>
              </a:ext>
            </a:extLst>
          </p:cNvPr>
          <p:cNvCxnSpPr>
            <a:cxnSpLocks/>
            <a:endCxn id="14" idx="4"/>
          </p:cNvCxnSpPr>
          <p:nvPr/>
        </p:nvCxnSpPr>
        <p:spPr>
          <a:xfrm>
            <a:off x="1655805" y="2075935"/>
            <a:ext cx="0" cy="302543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881C0076-283F-4C5C-B837-7BCCFE83ACF9}"/>
              </a:ext>
            </a:extLst>
          </p:cNvPr>
          <p:cNvSpPr/>
          <p:nvPr/>
        </p:nvSpPr>
        <p:spPr>
          <a:xfrm>
            <a:off x="1606634" y="5003031"/>
            <a:ext cx="98342" cy="983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A169A0D8-F15A-4FAD-9332-AA5A2C84B3B5}"/>
              </a:ext>
            </a:extLst>
          </p:cNvPr>
          <p:cNvSpPr/>
          <p:nvPr/>
        </p:nvSpPr>
        <p:spPr>
          <a:xfrm>
            <a:off x="1606634" y="4271587"/>
            <a:ext cx="98342" cy="983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09DA9727-9DCC-43C5-AD8A-29A1EE1472FC}"/>
              </a:ext>
            </a:extLst>
          </p:cNvPr>
          <p:cNvSpPr/>
          <p:nvPr/>
        </p:nvSpPr>
        <p:spPr>
          <a:xfrm>
            <a:off x="1606634" y="3538174"/>
            <a:ext cx="98342" cy="983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6B67C0DA-63B2-4343-A4D5-47E30943BA66}"/>
              </a:ext>
            </a:extLst>
          </p:cNvPr>
          <p:cNvSpPr/>
          <p:nvPr/>
        </p:nvSpPr>
        <p:spPr>
          <a:xfrm>
            <a:off x="1606634" y="2804761"/>
            <a:ext cx="98342" cy="983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4556A746-420A-4F52-A888-FB5AE777DBDE}"/>
              </a:ext>
            </a:extLst>
          </p:cNvPr>
          <p:cNvSpPr/>
          <p:nvPr/>
        </p:nvSpPr>
        <p:spPr>
          <a:xfrm>
            <a:off x="1606634" y="2075935"/>
            <a:ext cx="98342" cy="983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CF2BBAF5-374B-4308-8E04-04C0A3708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MSoC team6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72D37B0-9A2D-435B-AD33-0203D742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8E48F-BA78-4689-A258-530CBD2E6583}" type="slidenum">
              <a:rPr lang="zh-TW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16</a:t>
            </a:fld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756695B-E269-4C7B-B8FD-3B3AB9A0FC9E}"/>
              </a:ext>
            </a:extLst>
          </p:cNvPr>
          <p:cNvSpPr/>
          <p:nvPr/>
        </p:nvSpPr>
        <p:spPr>
          <a:xfrm>
            <a:off x="593173" y="430257"/>
            <a:ext cx="210820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5DD0611-2D7F-4BE4-89AF-A6F56025BDEB}"/>
              </a:ext>
            </a:extLst>
          </p:cNvPr>
          <p:cNvSpPr/>
          <p:nvPr/>
        </p:nvSpPr>
        <p:spPr>
          <a:xfrm>
            <a:off x="0" y="430257"/>
            <a:ext cx="9506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DF901CC-63D7-4A59-88BC-E55F754E0250}"/>
              </a:ext>
            </a:extLst>
          </p:cNvPr>
          <p:cNvSpPr/>
          <p:nvPr/>
        </p:nvSpPr>
        <p:spPr>
          <a:xfrm>
            <a:off x="249054" y="430257"/>
            <a:ext cx="19013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72B52E9-3FB6-47B5-82C8-692ED4023570}"/>
              </a:ext>
            </a:extLst>
          </p:cNvPr>
          <p:cNvSpPr txBox="1"/>
          <p:nvPr/>
        </p:nvSpPr>
        <p:spPr>
          <a:xfrm>
            <a:off x="745230" y="430257"/>
            <a:ext cx="1804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Outline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B89B5BA-40A1-422A-9959-BD8C30DE5A99}"/>
              </a:ext>
            </a:extLst>
          </p:cNvPr>
          <p:cNvSpPr/>
          <p:nvPr/>
        </p:nvSpPr>
        <p:spPr>
          <a:xfrm>
            <a:off x="922638" y="4665193"/>
            <a:ext cx="9135762" cy="739310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F9851206-6619-4EFD-8B7F-AC80D8AAFE2E}"/>
              </a:ext>
            </a:extLst>
          </p:cNvPr>
          <p:cNvCxnSpPr>
            <a:cxnSpLocks/>
          </p:cNvCxnSpPr>
          <p:nvPr/>
        </p:nvCxnSpPr>
        <p:spPr>
          <a:xfrm>
            <a:off x="2421467" y="4578293"/>
            <a:ext cx="6036733" cy="0"/>
          </a:xfrm>
          <a:prstGeom prst="line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D5690824-90AB-447C-99D1-06B2B7D4585E}"/>
              </a:ext>
            </a:extLst>
          </p:cNvPr>
          <p:cNvSpPr/>
          <p:nvPr/>
        </p:nvSpPr>
        <p:spPr>
          <a:xfrm>
            <a:off x="1062682" y="1852914"/>
            <a:ext cx="9135762" cy="2123405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6681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CF2BBAF5-374B-4308-8E04-04C0A3708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MSoC team6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72D37B0-9A2D-435B-AD33-0203D742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8E48F-BA78-4689-A258-530CBD2E6583}" type="slidenum">
              <a:rPr lang="zh-TW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17</a:t>
            </a:fld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756695B-E269-4C7B-B8FD-3B3AB9A0FC9E}"/>
              </a:ext>
            </a:extLst>
          </p:cNvPr>
          <p:cNvSpPr/>
          <p:nvPr/>
        </p:nvSpPr>
        <p:spPr>
          <a:xfrm>
            <a:off x="593172" y="430257"/>
            <a:ext cx="5798103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5DD0611-2D7F-4BE4-89AF-A6F56025BDEB}"/>
              </a:ext>
            </a:extLst>
          </p:cNvPr>
          <p:cNvSpPr/>
          <p:nvPr/>
        </p:nvSpPr>
        <p:spPr>
          <a:xfrm>
            <a:off x="0" y="430257"/>
            <a:ext cx="9506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DF901CC-63D7-4A59-88BC-E55F754E0250}"/>
              </a:ext>
            </a:extLst>
          </p:cNvPr>
          <p:cNvSpPr/>
          <p:nvPr/>
        </p:nvSpPr>
        <p:spPr>
          <a:xfrm>
            <a:off x="249054" y="430257"/>
            <a:ext cx="19013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72B52E9-3FB6-47B5-82C8-692ED4023570}"/>
              </a:ext>
            </a:extLst>
          </p:cNvPr>
          <p:cNvSpPr txBox="1"/>
          <p:nvPr/>
        </p:nvSpPr>
        <p:spPr>
          <a:xfrm>
            <a:off x="745229" y="430257"/>
            <a:ext cx="5545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Train and get parameters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098" name="Picture 2" descr="一文看懂Theano：在GPU上運行性能是NumPy的11倍- 每日頭條">
            <a:extLst>
              <a:ext uri="{FF2B5EF4-FFF2-40B4-BE49-F238E27FC236}">
                <a16:creationId xmlns:a16="http://schemas.microsoft.com/office/drawing/2014/main" id="{2D01699C-2284-43DE-A85E-5C046C377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950" y="334651"/>
            <a:ext cx="2181225" cy="83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59F59D1-BDED-4EDD-BEE4-A0EE8D668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269" y="1180293"/>
            <a:ext cx="3819811" cy="5072353"/>
          </a:xfrm>
          <a:prstGeom prst="rect">
            <a:avLst/>
          </a:prstGeom>
        </p:spPr>
      </p:pic>
      <p:pic>
        <p:nvPicPr>
          <p:cNvPr id="4102" name="Picture 6" descr="未提供說明。">
            <a:extLst>
              <a:ext uri="{FF2B5EF4-FFF2-40B4-BE49-F238E27FC236}">
                <a16:creationId xmlns:a16="http://schemas.microsoft.com/office/drawing/2014/main" id="{84B2C65A-D3B0-4318-AAAF-E08B21F6C2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5"/>
          <a:stretch/>
        </p:blipFill>
        <p:spPr bwMode="auto">
          <a:xfrm>
            <a:off x="294355" y="2028825"/>
            <a:ext cx="6447254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468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CF2BBAF5-374B-4308-8E04-04C0A3708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MSoC team6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72D37B0-9A2D-435B-AD33-0203D742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8E48F-BA78-4689-A258-530CBD2E6583}" type="slidenum">
              <a:rPr lang="zh-TW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18</a:t>
            </a:fld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756695B-E269-4C7B-B8FD-3B3AB9A0FC9E}"/>
              </a:ext>
            </a:extLst>
          </p:cNvPr>
          <p:cNvSpPr/>
          <p:nvPr/>
        </p:nvSpPr>
        <p:spPr>
          <a:xfrm>
            <a:off x="593173" y="430257"/>
            <a:ext cx="5017054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5DD0611-2D7F-4BE4-89AF-A6F56025BDEB}"/>
              </a:ext>
            </a:extLst>
          </p:cNvPr>
          <p:cNvSpPr/>
          <p:nvPr/>
        </p:nvSpPr>
        <p:spPr>
          <a:xfrm>
            <a:off x="0" y="430257"/>
            <a:ext cx="9506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DF901CC-63D7-4A59-88BC-E55F754E0250}"/>
              </a:ext>
            </a:extLst>
          </p:cNvPr>
          <p:cNvSpPr/>
          <p:nvPr/>
        </p:nvSpPr>
        <p:spPr>
          <a:xfrm>
            <a:off x="249054" y="430257"/>
            <a:ext cx="19013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72B52E9-3FB6-47B5-82C8-692ED4023570}"/>
              </a:ext>
            </a:extLst>
          </p:cNvPr>
          <p:cNvSpPr txBox="1"/>
          <p:nvPr/>
        </p:nvSpPr>
        <p:spPr>
          <a:xfrm>
            <a:off x="745230" y="430257"/>
            <a:ext cx="4864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Pynq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implementation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DB7E923-3CAF-44A2-9212-CCF1B2F74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65" y="1446916"/>
            <a:ext cx="5906756" cy="490943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F1A9FD6-8C3A-4AC8-A8BB-E2F9D8921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554" y="208278"/>
            <a:ext cx="4076700" cy="349567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5AFFB95-8747-4D71-9714-4CBA71006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651" y="3736462"/>
            <a:ext cx="3498548" cy="258737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4D4782C-A228-4EAC-8C96-812553A887C1}"/>
              </a:ext>
            </a:extLst>
          </p:cNvPr>
          <p:cNvSpPr/>
          <p:nvPr/>
        </p:nvSpPr>
        <p:spPr>
          <a:xfrm>
            <a:off x="7271644" y="2202621"/>
            <a:ext cx="1653281" cy="190500"/>
          </a:xfrm>
          <a:prstGeom prst="rect">
            <a:avLst/>
          </a:prstGeom>
          <a:noFill/>
          <a:ln w="3810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65059AD-DAEB-4A10-8D76-5E198C1C3CF2}"/>
              </a:ext>
            </a:extLst>
          </p:cNvPr>
          <p:cNvSpPr/>
          <p:nvPr/>
        </p:nvSpPr>
        <p:spPr>
          <a:xfrm>
            <a:off x="7776402" y="3825908"/>
            <a:ext cx="363384" cy="2497932"/>
          </a:xfrm>
          <a:prstGeom prst="rect">
            <a:avLst/>
          </a:prstGeom>
          <a:noFill/>
          <a:ln w="3810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8224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7BA4527A-F0CC-4C73-93B0-569FBFF481A3}"/>
              </a:ext>
            </a:extLst>
          </p:cNvPr>
          <p:cNvSpPr/>
          <p:nvPr/>
        </p:nvSpPr>
        <p:spPr>
          <a:xfrm>
            <a:off x="1993556" y="1911349"/>
            <a:ext cx="837788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Basic introduction to BNN and FINN</a:t>
            </a: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Optimization and resource utilization trade-off</a:t>
            </a: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Overall system flow</a:t>
            </a: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Implementation on FPGA (Pynq-Z2 board)</a:t>
            </a: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Experiment</a:t>
            </a: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49DB7DE1-02AD-4A94-91F9-68B11CB29FB0}"/>
              </a:ext>
            </a:extLst>
          </p:cNvPr>
          <p:cNvCxnSpPr>
            <a:cxnSpLocks/>
            <a:endCxn id="14" idx="4"/>
          </p:cNvCxnSpPr>
          <p:nvPr/>
        </p:nvCxnSpPr>
        <p:spPr>
          <a:xfrm>
            <a:off x="1655805" y="2075935"/>
            <a:ext cx="0" cy="302543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881C0076-283F-4C5C-B837-7BCCFE83ACF9}"/>
              </a:ext>
            </a:extLst>
          </p:cNvPr>
          <p:cNvSpPr/>
          <p:nvPr/>
        </p:nvSpPr>
        <p:spPr>
          <a:xfrm>
            <a:off x="1606634" y="5003031"/>
            <a:ext cx="98342" cy="983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A169A0D8-F15A-4FAD-9332-AA5A2C84B3B5}"/>
              </a:ext>
            </a:extLst>
          </p:cNvPr>
          <p:cNvSpPr/>
          <p:nvPr/>
        </p:nvSpPr>
        <p:spPr>
          <a:xfrm>
            <a:off x="1606634" y="4271587"/>
            <a:ext cx="98342" cy="983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09DA9727-9DCC-43C5-AD8A-29A1EE1472FC}"/>
              </a:ext>
            </a:extLst>
          </p:cNvPr>
          <p:cNvSpPr/>
          <p:nvPr/>
        </p:nvSpPr>
        <p:spPr>
          <a:xfrm>
            <a:off x="1606634" y="3538174"/>
            <a:ext cx="98342" cy="983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6B67C0DA-63B2-4343-A4D5-47E30943BA66}"/>
              </a:ext>
            </a:extLst>
          </p:cNvPr>
          <p:cNvSpPr/>
          <p:nvPr/>
        </p:nvSpPr>
        <p:spPr>
          <a:xfrm>
            <a:off x="1606634" y="2804761"/>
            <a:ext cx="98342" cy="983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4556A746-420A-4F52-A888-FB5AE777DBDE}"/>
              </a:ext>
            </a:extLst>
          </p:cNvPr>
          <p:cNvSpPr/>
          <p:nvPr/>
        </p:nvSpPr>
        <p:spPr>
          <a:xfrm>
            <a:off x="1606634" y="2075935"/>
            <a:ext cx="98342" cy="983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CF2BBAF5-374B-4308-8E04-04C0A3708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MSoC team6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72D37B0-9A2D-435B-AD33-0203D742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8E48F-BA78-4689-A258-530CBD2E6583}" type="slidenum">
              <a:rPr lang="zh-TW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19</a:t>
            </a:fld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756695B-E269-4C7B-B8FD-3B3AB9A0FC9E}"/>
              </a:ext>
            </a:extLst>
          </p:cNvPr>
          <p:cNvSpPr/>
          <p:nvPr/>
        </p:nvSpPr>
        <p:spPr>
          <a:xfrm>
            <a:off x="593173" y="430257"/>
            <a:ext cx="210820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5DD0611-2D7F-4BE4-89AF-A6F56025BDEB}"/>
              </a:ext>
            </a:extLst>
          </p:cNvPr>
          <p:cNvSpPr/>
          <p:nvPr/>
        </p:nvSpPr>
        <p:spPr>
          <a:xfrm>
            <a:off x="0" y="430257"/>
            <a:ext cx="9506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DF901CC-63D7-4A59-88BC-E55F754E0250}"/>
              </a:ext>
            </a:extLst>
          </p:cNvPr>
          <p:cNvSpPr/>
          <p:nvPr/>
        </p:nvSpPr>
        <p:spPr>
          <a:xfrm>
            <a:off x="249054" y="430257"/>
            <a:ext cx="19013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72B52E9-3FB6-47B5-82C8-692ED4023570}"/>
              </a:ext>
            </a:extLst>
          </p:cNvPr>
          <p:cNvSpPr txBox="1"/>
          <p:nvPr/>
        </p:nvSpPr>
        <p:spPr>
          <a:xfrm>
            <a:off x="745230" y="430257"/>
            <a:ext cx="1804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Outline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F9851206-6619-4EFD-8B7F-AC80D8AAFE2E}"/>
              </a:ext>
            </a:extLst>
          </p:cNvPr>
          <p:cNvCxnSpPr>
            <a:cxnSpLocks/>
          </p:cNvCxnSpPr>
          <p:nvPr/>
        </p:nvCxnSpPr>
        <p:spPr>
          <a:xfrm>
            <a:off x="2421467" y="5327669"/>
            <a:ext cx="1617133" cy="0"/>
          </a:xfrm>
          <a:prstGeom prst="line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D5690824-90AB-447C-99D1-06B2B7D4585E}"/>
              </a:ext>
            </a:extLst>
          </p:cNvPr>
          <p:cNvSpPr/>
          <p:nvPr/>
        </p:nvSpPr>
        <p:spPr>
          <a:xfrm>
            <a:off x="1062682" y="1852914"/>
            <a:ext cx="9135762" cy="283338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7535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7BA4527A-F0CC-4C73-93B0-569FBFF481A3}"/>
              </a:ext>
            </a:extLst>
          </p:cNvPr>
          <p:cNvSpPr/>
          <p:nvPr/>
        </p:nvSpPr>
        <p:spPr>
          <a:xfrm>
            <a:off x="1993556" y="1911349"/>
            <a:ext cx="837788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Basic introduction to BNN and FINN</a:t>
            </a: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Optimization and resource utilization trade-off</a:t>
            </a: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Overall system flow</a:t>
            </a: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Implementation on FPGA (Pynq-Z2 board)</a:t>
            </a: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Experiments</a:t>
            </a: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49DB7DE1-02AD-4A94-91F9-68B11CB29FB0}"/>
              </a:ext>
            </a:extLst>
          </p:cNvPr>
          <p:cNvCxnSpPr>
            <a:cxnSpLocks/>
            <a:endCxn id="14" idx="4"/>
          </p:cNvCxnSpPr>
          <p:nvPr/>
        </p:nvCxnSpPr>
        <p:spPr>
          <a:xfrm>
            <a:off x="1655805" y="2075935"/>
            <a:ext cx="0" cy="302543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881C0076-283F-4C5C-B837-7BCCFE83ACF9}"/>
              </a:ext>
            </a:extLst>
          </p:cNvPr>
          <p:cNvSpPr/>
          <p:nvPr/>
        </p:nvSpPr>
        <p:spPr>
          <a:xfrm>
            <a:off x="1606634" y="5003031"/>
            <a:ext cx="98342" cy="983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A169A0D8-F15A-4FAD-9332-AA5A2C84B3B5}"/>
              </a:ext>
            </a:extLst>
          </p:cNvPr>
          <p:cNvSpPr/>
          <p:nvPr/>
        </p:nvSpPr>
        <p:spPr>
          <a:xfrm>
            <a:off x="1606634" y="4271587"/>
            <a:ext cx="98342" cy="983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09DA9727-9DCC-43C5-AD8A-29A1EE1472FC}"/>
              </a:ext>
            </a:extLst>
          </p:cNvPr>
          <p:cNvSpPr/>
          <p:nvPr/>
        </p:nvSpPr>
        <p:spPr>
          <a:xfrm>
            <a:off x="1606634" y="3538174"/>
            <a:ext cx="98342" cy="983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6B67C0DA-63B2-4343-A4D5-47E30943BA66}"/>
              </a:ext>
            </a:extLst>
          </p:cNvPr>
          <p:cNvSpPr/>
          <p:nvPr/>
        </p:nvSpPr>
        <p:spPr>
          <a:xfrm>
            <a:off x="1606634" y="2804761"/>
            <a:ext cx="98342" cy="983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4556A746-420A-4F52-A888-FB5AE777DBDE}"/>
              </a:ext>
            </a:extLst>
          </p:cNvPr>
          <p:cNvSpPr/>
          <p:nvPr/>
        </p:nvSpPr>
        <p:spPr>
          <a:xfrm>
            <a:off x="1606634" y="2075935"/>
            <a:ext cx="98342" cy="983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CF2BBAF5-374B-4308-8E04-04C0A3708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MSoC team6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72D37B0-9A2D-435B-AD33-0203D742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8E48F-BA78-4689-A258-530CBD2E6583}" type="slidenum">
              <a:rPr lang="zh-TW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fld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756695B-E269-4C7B-B8FD-3B3AB9A0FC9E}"/>
              </a:ext>
            </a:extLst>
          </p:cNvPr>
          <p:cNvSpPr/>
          <p:nvPr/>
        </p:nvSpPr>
        <p:spPr>
          <a:xfrm>
            <a:off x="593173" y="430257"/>
            <a:ext cx="210820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5DD0611-2D7F-4BE4-89AF-A6F56025BDEB}"/>
              </a:ext>
            </a:extLst>
          </p:cNvPr>
          <p:cNvSpPr/>
          <p:nvPr/>
        </p:nvSpPr>
        <p:spPr>
          <a:xfrm>
            <a:off x="0" y="430257"/>
            <a:ext cx="9506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DF901CC-63D7-4A59-88BC-E55F754E0250}"/>
              </a:ext>
            </a:extLst>
          </p:cNvPr>
          <p:cNvSpPr/>
          <p:nvPr/>
        </p:nvSpPr>
        <p:spPr>
          <a:xfrm>
            <a:off x="249054" y="430257"/>
            <a:ext cx="19013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72B52E9-3FB6-47B5-82C8-692ED4023570}"/>
              </a:ext>
            </a:extLst>
          </p:cNvPr>
          <p:cNvSpPr txBox="1"/>
          <p:nvPr/>
        </p:nvSpPr>
        <p:spPr>
          <a:xfrm>
            <a:off x="745230" y="430257"/>
            <a:ext cx="1804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Outline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47072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CF2BBAF5-374B-4308-8E04-04C0A3708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MSoC team6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72D37B0-9A2D-435B-AD33-0203D742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8E48F-BA78-4689-A258-530CBD2E6583}" type="slidenum">
              <a:rPr lang="zh-TW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fld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756695B-E269-4C7B-B8FD-3B3AB9A0FC9E}"/>
              </a:ext>
            </a:extLst>
          </p:cNvPr>
          <p:cNvSpPr/>
          <p:nvPr/>
        </p:nvSpPr>
        <p:spPr>
          <a:xfrm>
            <a:off x="593173" y="430257"/>
            <a:ext cx="4712596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5DD0611-2D7F-4BE4-89AF-A6F56025BDEB}"/>
              </a:ext>
            </a:extLst>
          </p:cNvPr>
          <p:cNvSpPr/>
          <p:nvPr/>
        </p:nvSpPr>
        <p:spPr>
          <a:xfrm>
            <a:off x="0" y="430257"/>
            <a:ext cx="9506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DF901CC-63D7-4A59-88BC-E55F754E0250}"/>
              </a:ext>
            </a:extLst>
          </p:cNvPr>
          <p:cNvSpPr/>
          <p:nvPr/>
        </p:nvSpPr>
        <p:spPr>
          <a:xfrm>
            <a:off x="249054" y="430257"/>
            <a:ext cx="19013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72B52E9-3FB6-47B5-82C8-692ED4023570}"/>
              </a:ext>
            </a:extLst>
          </p:cNvPr>
          <p:cNvSpPr txBox="1"/>
          <p:nvPr/>
        </p:nvSpPr>
        <p:spPr>
          <a:xfrm>
            <a:off x="745229" y="430257"/>
            <a:ext cx="4712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Hardware speed-up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284FB76-16BE-4507-87E0-F43853826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46" y="1766680"/>
            <a:ext cx="4961650" cy="446548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1AB0D28-1F04-473D-B167-458983323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910" y="563743"/>
            <a:ext cx="5582429" cy="158137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B84B485-D9F7-4523-9001-6971A308E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963" y="2650662"/>
            <a:ext cx="5563376" cy="159089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0CA2924-51E2-44C6-B164-CF1932313D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9910" y="4712886"/>
            <a:ext cx="5582429" cy="1581371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EB150DCE-A3B8-474B-BEAB-1B608B544786}"/>
              </a:ext>
            </a:extLst>
          </p:cNvPr>
          <p:cNvSpPr txBox="1"/>
          <p:nvPr/>
        </p:nvSpPr>
        <p:spPr>
          <a:xfrm>
            <a:off x="344119" y="1211281"/>
            <a:ext cx="5557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Software 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E5A3188-EE0E-4ED0-892B-276C1FACD856}"/>
              </a:ext>
            </a:extLst>
          </p:cNvPr>
          <p:cNvSpPr txBox="1"/>
          <p:nvPr/>
        </p:nvSpPr>
        <p:spPr>
          <a:xfrm>
            <a:off x="6222550" y="99048"/>
            <a:ext cx="579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Hardware -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 bit weight and 1 bit activation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9BC1610-CE07-4EE3-8279-428106D6A898}"/>
              </a:ext>
            </a:extLst>
          </p:cNvPr>
          <p:cNvSpPr txBox="1"/>
          <p:nvPr/>
        </p:nvSpPr>
        <p:spPr>
          <a:xfrm>
            <a:off x="6222550" y="2260126"/>
            <a:ext cx="579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Hardware -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 bit weight and 2 bit activation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E0EB8E9-8DDE-4611-BE6F-89522D5F487C}"/>
              </a:ext>
            </a:extLst>
          </p:cNvPr>
          <p:cNvSpPr txBox="1"/>
          <p:nvPr/>
        </p:nvSpPr>
        <p:spPr>
          <a:xfrm>
            <a:off x="6222550" y="4367741"/>
            <a:ext cx="579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Hardware -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 bit weight and 2 bit activation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3C8F425-A3F6-441D-9AF9-E4CC327CFDFE}"/>
              </a:ext>
            </a:extLst>
          </p:cNvPr>
          <p:cNvSpPr/>
          <p:nvPr/>
        </p:nvSpPr>
        <p:spPr>
          <a:xfrm>
            <a:off x="1925107" y="4511040"/>
            <a:ext cx="1458173" cy="2018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39EBE0C-37B7-4B71-8A25-50E2FE5C9D51}"/>
              </a:ext>
            </a:extLst>
          </p:cNvPr>
          <p:cNvSpPr/>
          <p:nvPr/>
        </p:nvSpPr>
        <p:spPr>
          <a:xfrm>
            <a:off x="1925107" y="5128260"/>
            <a:ext cx="1458173" cy="2018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14969C2-6F9C-4EA9-915F-3C03E4E3EC8D}"/>
              </a:ext>
            </a:extLst>
          </p:cNvPr>
          <p:cNvSpPr/>
          <p:nvPr/>
        </p:nvSpPr>
        <p:spPr>
          <a:xfrm>
            <a:off x="1925107" y="5745480"/>
            <a:ext cx="1458173" cy="2018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F4E29E5-3143-4DAD-9E79-2E36C8CA3B84}"/>
              </a:ext>
            </a:extLst>
          </p:cNvPr>
          <p:cNvSpPr/>
          <p:nvPr/>
        </p:nvSpPr>
        <p:spPr>
          <a:xfrm>
            <a:off x="7815367" y="5644557"/>
            <a:ext cx="1458173" cy="2018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3697C35-D81D-49E1-B995-A61CA913079B}"/>
              </a:ext>
            </a:extLst>
          </p:cNvPr>
          <p:cNvSpPr/>
          <p:nvPr/>
        </p:nvSpPr>
        <p:spPr>
          <a:xfrm>
            <a:off x="7769647" y="3583461"/>
            <a:ext cx="1458173" cy="2018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E625023-73B7-4E03-8090-E0FDE5390509}"/>
              </a:ext>
            </a:extLst>
          </p:cNvPr>
          <p:cNvSpPr/>
          <p:nvPr/>
        </p:nvSpPr>
        <p:spPr>
          <a:xfrm>
            <a:off x="7815367" y="1471100"/>
            <a:ext cx="1458173" cy="2018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0467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CF2BBAF5-374B-4308-8E04-04C0A3708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MSoC team6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72D37B0-9A2D-435B-AD33-0203D742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8E48F-BA78-4689-A258-530CBD2E6583}" type="slidenum">
              <a:rPr lang="zh-TW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21</a:t>
            </a:fld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756695B-E269-4C7B-B8FD-3B3AB9A0FC9E}"/>
              </a:ext>
            </a:extLst>
          </p:cNvPr>
          <p:cNvSpPr/>
          <p:nvPr/>
        </p:nvSpPr>
        <p:spPr>
          <a:xfrm>
            <a:off x="593173" y="430257"/>
            <a:ext cx="532185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5DD0611-2D7F-4BE4-89AF-A6F56025BDEB}"/>
              </a:ext>
            </a:extLst>
          </p:cNvPr>
          <p:cNvSpPr/>
          <p:nvPr/>
        </p:nvSpPr>
        <p:spPr>
          <a:xfrm>
            <a:off x="0" y="430257"/>
            <a:ext cx="9506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DF901CC-63D7-4A59-88BC-E55F754E0250}"/>
              </a:ext>
            </a:extLst>
          </p:cNvPr>
          <p:cNvSpPr/>
          <p:nvPr/>
        </p:nvSpPr>
        <p:spPr>
          <a:xfrm>
            <a:off x="249054" y="430257"/>
            <a:ext cx="19013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72B52E9-3FB6-47B5-82C8-692ED4023570}"/>
              </a:ext>
            </a:extLst>
          </p:cNvPr>
          <p:cNvSpPr txBox="1"/>
          <p:nvPr/>
        </p:nvSpPr>
        <p:spPr>
          <a:xfrm>
            <a:off x="745229" y="430257"/>
            <a:ext cx="5169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Precision and Accuracy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95C2104-EE49-46B9-B5B7-69E6D15FBE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236"/>
          <a:stretch/>
        </p:blipFill>
        <p:spPr>
          <a:xfrm>
            <a:off x="95065" y="1514475"/>
            <a:ext cx="5870714" cy="472439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9337670-FEBB-4B97-806D-35E78B639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355" y="561975"/>
            <a:ext cx="4427047" cy="567689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79128D1-7FB6-4DD5-A43A-4D0E76F355E7}"/>
              </a:ext>
            </a:extLst>
          </p:cNvPr>
          <p:cNvSpPr/>
          <p:nvPr/>
        </p:nvSpPr>
        <p:spPr>
          <a:xfrm>
            <a:off x="9526038" y="5379393"/>
            <a:ext cx="25708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 bit weight and 1 bit activation</a:t>
            </a:r>
            <a:r>
              <a:rPr lang="en-US" altLang="zh-TW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9C294C6-B6B7-4E29-803D-F4B322FEA642}"/>
              </a:ext>
            </a:extLst>
          </p:cNvPr>
          <p:cNvSpPr/>
          <p:nvPr/>
        </p:nvSpPr>
        <p:spPr>
          <a:xfrm>
            <a:off x="9526038" y="5548670"/>
            <a:ext cx="25708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 bit weight and 2 bit activation</a:t>
            </a:r>
            <a:r>
              <a:rPr lang="en-US" altLang="zh-TW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E3E5146-A051-43C1-B826-A4D4C0721CC7}"/>
              </a:ext>
            </a:extLst>
          </p:cNvPr>
          <p:cNvSpPr/>
          <p:nvPr/>
        </p:nvSpPr>
        <p:spPr>
          <a:xfrm>
            <a:off x="9526038" y="5724495"/>
            <a:ext cx="25708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 bit weight and 2 bit activation</a:t>
            </a:r>
            <a:r>
              <a:rPr lang="en-US" altLang="zh-TW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43241A8-3857-452D-8F7C-D3DBE6D1D549}"/>
              </a:ext>
            </a:extLst>
          </p:cNvPr>
          <p:cNvSpPr/>
          <p:nvPr/>
        </p:nvSpPr>
        <p:spPr>
          <a:xfrm>
            <a:off x="7470775" y="5461000"/>
            <a:ext cx="2009775" cy="6020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599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CF2BBAF5-374B-4308-8E04-04C0A3708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MSoC team6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72D37B0-9A2D-435B-AD33-0203D742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8E48F-BA78-4689-A258-530CBD2E6583}" type="slidenum">
              <a:rPr lang="zh-TW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22</a:t>
            </a:fld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756695B-E269-4C7B-B8FD-3B3AB9A0FC9E}"/>
              </a:ext>
            </a:extLst>
          </p:cNvPr>
          <p:cNvSpPr/>
          <p:nvPr/>
        </p:nvSpPr>
        <p:spPr>
          <a:xfrm>
            <a:off x="593173" y="430257"/>
            <a:ext cx="1658321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5DD0611-2D7F-4BE4-89AF-A6F56025BDEB}"/>
              </a:ext>
            </a:extLst>
          </p:cNvPr>
          <p:cNvSpPr/>
          <p:nvPr/>
        </p:nvSpPr>
        <p:spPr>
          <a:xfrm>
            <a:off x="0" y="430257"/>
            <a:ext cx="9506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DF901CC-63D7-4A59-88BC-E55F754E0250}"/>
              </a:ext>
            </a:extLst>
          </p:cNvPr>
          <p:cNvSpPr/>
          <p:nvPr/>
        </p:nvSpPr>
        <p:spPr>
          <a:xfrm>
            <a:off x="249054" y="430257"/>
            <a:ext cx="19013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72B52E9-3FB6-47B5-82C8-692ED4023570}"/>
              </a:ext>
            </a:extLst>
          </p:cNvPr>
          <p:cNvSpPr txBox="1"/>
          <p:nvPr/>
        </p:nvSpPr>
        <p:spPr>
          <a:xfrm>
            <a:off x="745229" y="430257"/>
            <a:ext cx="1506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mytest">
            <a:hlinkClick r:id="" action="ppaction://media"/>
            <a:extLst>
              <a:ext uri="{FF2B5EF4-FFF2-40B4-BE49-F238E27FC236}">
                <a16:creationId xmlns:a16="http://schemas.microsoft.com/office/drawing/2014/main" id="{61E9D8B6-8D40-47A9-95FE-0341BA29A33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529.6458"/>
                </p14:media>
              </p:ext>
            </p:extLst>
          </p:nvPr>
        </p:nvPicPr>
        <p:blipFill rotWithShape="1">
          <a:blip r:embed="rId4"/>
          <a:srcRect t="13148"/>
          <a:stretch>
            <a:fillRect/>
          </a:stretch>
        </p:blipFill>
        <p:spPr>
          <a:xfrm>
            <a:off x="2967388" y="2096219"/>
            <a:ext cx="5643212" cy="3675957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F5B3F5BC-8D6F-4FDB-88D2-0627DAA8506A}"/>
              </a:ext>
            </a:extLst>
          </p:cNvPr>
          <p:cNvSpPr txBox="1"/>
          <p:nvPr/>
        </p:nvSpPr>
        <p:spPr>
          <a:xfrm>
            <a:off x="745229" y="1449888"/>
            <a:ext cx="8479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Apply an additional camera on </a:t>
            </a:r>
            <a:r>
              <a:rPr lang="en-US" altLang="zh-TW" sz="1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pynq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read the input image and  classify the image on our board.</a:t>
            </a:r>
          </a:p>
        </p:txBody>
      </p:sp>
    </p:spTree>
    <p:extLst>
      <p:ext uri="{BB962C8B-B14F-4D97-AF65-F5344CB8AC3E}">
        <p14:creationId xmlns:p14="http://schemas.microsoft.com/office/powerpoint/2010/main" val="188513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3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CF2BBAF5-374B-4308-8E04-04C0A3708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MSoC team6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72D37B0-9A2D-435B-AD33-0203D742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8E48F-BA78-4689-A258-530CBD2E6583}" type="slidenum">
              <a:rPr lang="zh-TW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23</a:t>
            </a:fld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756695B-E269-4C7B-B8FD-3B3AB9A0FC9E}"/>
              </a:ext>
            </a:extLst>
          </p:cNvPr>
          <p:cNvSpPr/>
          <p:nvPr/>
        </p:nvSpPr>
        <p:spPr>
          <a:xfrm>
            <a:off x="593173" y="1373232"/>
            <a:ext cx="2569127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5DD0611-2D7F-4BE4-89AF-A6F56025BDEB}"/>
              </a:ext>
            </a:extLst>
          </p:cNvPr>
          <p:cNvSpPr/>
          <p:nvPr/>
        </p:nvSpPr>
        <p:spPr>
          <a:xfrm>
            <a:off x="0" y="1373232"/>
            <a:ext cx="9506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DF901CC-63D7-4A59-88BC-E55F754E0250}"/>
              </a:ext>
            </a:extLst>
          </p:cNvPr>
          <p:cNvSpPr/>
          <p:nvPr/>
        </p:nvSpPr>
        <p:spPr>
          <a:xfrm>
            <a:off x="249054" y="1373232"/>
            <a:ext cx="19013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72B52E9-3FB6-47B5-82C8-692ED4023570}"/>
              </a:ext>
            </a:extLst>
          </p:cNvPr>
          <p:cNvSpPr txBox="1"/>
          <p:nvPr/>
        </p:nvSpPr>
        <p:spPr>
          <a:xfrm>
            <a:off x="745229" y="1373232"/>
            <a:ext cx="2417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Reference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6216C1-2317-4EE4-86E7-C9EB59683E1A}"/>
              </a:ext>
            </a:extLst>
          </p:cNvPr>
          <p:cNvSpPr/>
          <p:nvPr/>
        </p:nvSpPr>
        <p:spPr>
          <a:xfrm>
            <a:off x="196402" y="2274838"/>
            <a:ext cx="1179919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FINN: A Framework for Fast, Scalable Binarized Neural Network Inference</a:t>
            </a:r>
          </a:p>
          <a:p>
            <a:r>
              <a:rPr lang="en-US" altLang="zh-TW" dirty="0"/>
              <a:t>	</a:t>
            </a:r>
            <a:r>
              <a:rPr lang="en-US" altLang="zh-TW" dirty="0">
                <a:hlinkClick r:id="rId2"/>
              </a:rPr>
              <a:t>https://arxiv.org/abs/1612.07119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rosetta</a:t>
            </a:r>
            <a:r>
              <a:rPr lang="en-US" altLang="zh-TW" dirty="0"/>
              <a:t> BNN  </a:t>
            </a:r>
            <a:r>
              <a:rPr lang="en-US" altLang="zh-TW" dirty="0">
                <a:hlinkClick r:id="rId3"/>
              </a:rPr>
              <a:t>https://github.com/cornell-zhang/rosetta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BNN-</a:t>
            </a:r>
            <a:r>
              <a:rPr lang="en-US" altLang="zh-TW" dirty="0" err="1"/>
              <a:t>pynq</a:t>
            </a:r>
            <a:r>
              <a:rPr lang="en-US" altLang="zh-TW" dirty="0"/>
              <a:t>  </a:t>
            </a:r>
            <a:r>
              <a:rPr lang="en-US" altLang="zh-TW" dirty="0">
                <a:hlinkClick r:id="rId4"/>
              </a:rPr>
              <a:t>https://github.com/Xilinx/BNN-PYNQ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M. </a:t>
            </a:r>
            <a:r>
              <a:rPr lang="en-US" altLang="zh-TW" dirty="0" err="1"/>
              <a:t>Courbariaux</a:t>
            </a:r>
            <a:r>
              <a:rPr lang="en-US" altLang="zh-TW" dirty="0"/>
              <a:t> and Y. </a:t>
            </a:r>
            <a:r>
              <a:rPr lang="en-US" altLang="zh-TW" dirty="0" err="1"/>
              <a:t>Bengio</a:t>
            </a:r>
            <a:r>
              <a:rPr lang="en-US" altLang="zh-TW" dirty="0"/>
              <a:t>. </a:t>
            </a:r>
            <a:r>
              <a:rPr lang="en-US" altLang="zh-TW" dirty="0" err="1"/>
              <a:t>Binarynet</a:t>
            </a:r>
            <a:r>
              <a:rPr lang="en-US" altLang="zh-TW" dirty="0"/>
              <a:t>: </a:t>
            </a:r>
          </a:p>
          <a:p>
            <a:r>
              <a:rPr lang="en-US" altLang="zh-TW" dirty="0"/>
              <a:t>	Training deep neural networks with weights and activations constrained to +1 or -1. </a:t>
            </a:r>
            <a:r>
              <a:rPr lang="en-US" altLang="zh-TW" dirty="0" err="1"/>
              <a:t>CoRR</a:t>
            </a:r>
            <a:r>
              <a:rPr lang="en-US" altLang="zh-TW" dirty="0"/>
              <a:t>, abs/1602.02830, 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CNN using HLS </a:t>
            </a:r>
            <a:r>
              <a:rPr lang="en-US" altLang="zh-TW" dirty="0">
                <a:hlinkClick r:id="rId5"/>
              </a:rPr>
              <a:t>https://github.com/amiq-consulting/CNN-using-HLS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8123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7BA4527A-F0CC-4C73-93B0-569FBFF481A3}"/>
              </a:ext>
            </a:extLst>
          </p:cNvPr>
          <p:cNvSpPr/>
          <p:nvPr/>
        </p:nvSpPr>
        <p:spPr>
          <a:xfrm>
            <a:off x="1993556" y="1911349"/>
            <a:ext cx="837788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Basic introduction to BNN and FINN</a:t>
            </a: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Optimization and resource utilization trade-off</a:t>
            </a: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Overall system flow</a:t>
            </a: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Implementation on FPGA (Pynq-Z2 board)</a:t>
            </a: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Experiments</a:t>
            </a: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49DB7DE1-02AD-4A94-91F9-68B11CB29FB0}"/>
              </a:ext>
            </a:extLst>
          </p:cNvPr>
          <p:cNvCxnSpPr>
            <a:cxnSpLocks/>
            <a:endCxn id="14" idx="4"/>
          </p:cNvCxnSpPr>
          <p:nvPr/>
        </p:nvCxnSpPr>
        <p:spPr>
          <a:xfrm>
            <a:off x="1655805" y="2075935"/>
            <a:ext cx="0" cy="302543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881C0076-283F-4C5C-B837-7BCCFE83ACF9}"/>
              </a:ext>
            </a:extLst>
          </p:cNvPr>
          <p:cNvSpPr/>
          <p:nvPr/>
        </p:nvSpPr>
        <p:spPr>
          <a:xfrm>
            <a:off x="1606634" y="5003031"/>
            <a:ext cx="98342" cy="983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A169A0D8-F15A-4FAD-9332-AA5A2C84B3B5}"/>
              </a:ext>
            </a:extLst>
          </p:cNvPr>
          <p:cNvSpPr/>
          <p:nvPr/>
        </p:nvSpPr>
        <p:spPr>
          <a:xfrm>
            <a:off x="1606634" y="4271587"/>
            <a:ext cx="98342" cy="983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09DA9727-9DCC-43C5-AD8A-29A1EE1472FC}"/>
              </a:ext>
            </a:extLst>
          </p:cNvPr>
          <p:cNvSpPr/>
          <p:nvPr/>
        </p:nvSpPr>
        <p:spPr>
          <a:xfrm>
            <a:off x="1606634" y="3538174"/>
            <a:ext cx="98342" cy="983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6B67C0DA-63B2-4343-A4D5-47E30943BA66}"/>
              </a:ext>
            </a:extLst>
          </p:cNvPr>
          <p:cNvSpPr/>
          <p:nvPr/>
        </p:nvSpPr>
        <p:spPr>
          <a:xfrm>
            <a:off x="1606634" y="2804761"/>
            <a:ext cx="98342" cy="983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4556A746-420A-4F52-A888-FB5AE777DBDE}"/>
              </a:ext>
            </a:extLst>
          </p:cNvPr>
          <p:cNvSpPr/>
          <p:nvPr/>
        </p:nvSpPr>
        <p:spPr>
          <a:xfrm>
            <a:off x="1606634" y="2075935"/>
            <a:ext cx="98342" cy="983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CF2BBAF5-374B-4308-8E04-04C0A3708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MSoC team6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72D37B0-9A2D-435B-AD33-0203D742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8E48F-BA78-4689-A258-530CBD2E6583}" type="slidenum">
              <a:rPr lang="zh-TW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fld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756695B-E269-4C7B-B8FD-3B3AB9A0FC9E}"/>
              </a:ext>
            </a:extLst>
          </p:cNvPr>
          <p:cNvSpPr/>
          <p:nvPr/>
        </p:nvSpPr>
        <p:spPr>
          <a:xfrm>
            <a:off x="593173" y="430257"/>
            <a:ext cx="210820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5DD0611-2D7F-4BE4-89AF-A6F56025BDEB}"/>
              </a:ext>
            </a:extLst>
          </p:cNvPr>
          <p:cNvSpPr/>
          <p:nvPr/>
        </p:nvSpPr>
        <p:spPr>
          <a:xfrm>
            <a:off x="0" y="430257"/>
            <a:ext cx="9506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DF901CC-63D7-4A59-88BC-E55F754E0250}"/>
              </a:ext>
            </a:extLst>
          </p:cNvPr>
          <p:cNvSpPr/>
          <p:nvPr/>
        </p:nvSpPr>
        <p:spPr>
          <a:xfrm>
            <a:off x="249054" y="430257"/>
            <a:ext cx="19013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72B52E9-3FB6-47B5-82C8-692ED4023570}"/>
              </a:ext>
            </a:extLst>
          </p:cNvPr>
          <p:cNvSpPr txBox="1"/>
          <p:nvPr/>
        </p:nvSpPr>
        <p:spPr>
          <a:xfrm>
            <a:off x="745230" y="430257"/>
            <a:ext cx="1804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Outline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B89B5BA-40A1-422A-9959-BD8C30DE5A99}"/>
              </a:ext>
            </a:extLst>
          </p:cNvPr>
          <p:cNvSpPr/>
          <p:nvPr/>
        </p:nvSpPr>
        <p:spPr>
          <a:xfrm>
            <a:off x="922638" y="2496066"/>
            <a:ext cx="9135762" cy="2908437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F9851206-6619-4EFD-8B7F-AC80D8AAFE2E}"/>
              </a:ext>
            </a:extLst>
          </p:cNvPr>
          <p:cNvCxnSpPr>
            <a:cxnSpLocks/>
          </p:cNvCxnSpPr>
          <p:nvPr/>
        </p:nvCxnSpPr>
        <p:spPr>
          <a:xfrm>
            <a:off x="2421467" y="2404533"/>
            <a:ext cx="5355052" cy="0"/>
          </a:xfrm>
          <a:prstGeom prst="line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946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CF2BBAF5-374B-4308-8E04-04C0A3708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MSoC team6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72D37B0-9A2D-435B-AD33-0203D742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8E48F-BA78-4689-A258-530CBD2E6583}" type="slidenum">
              <a:rPr lang="zh-TW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fld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756695B-E269-4C7B-B8FD-3B3AB9A0FC9E}"/>
              </a:ext>
            </a:extLst>
          </p:cNvPr>
          <p:cNvSpPr/>
          <p:nvPr/>
        </p:nvSpPr>
        <p:spPr>
          <a:xfrm>
            <a:off x="593173" y="430257"/>
            <a:ext cx="4241294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5DD0611-2D7F-4BE4-89AF-A6F56025BDEB}"/>
              </a:ext>
            </a:extLst>
          </p:cNvPr>
          <p:cNvSpPr/>
          <p:nvPr/>
        </p:nvSpPr>
        <p:spPr>
          <a:xfrm>
            <a:off x="0" y="430257"/>
            <a:ext cx="9506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DF901CC-63D7-4A59-88BC-E55F754E0250}"/>
              </a:ext>
            </a:extLst>
          </p:cNvPr>
          <p:cNvSpPr/>
          <p:nvPr/>
        </p:nvSpPr>
        <p:spPr>
          <a:xfrm>
            <a:off x="249054" y="430257"/>
            <a:ext cx="19013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72B52E9-3FB6-47B5-82C8-692ED4023570}"/>
              </a:ext>
            </a:extLst>
          </p:cNvPr>
          <p:cNvSpPr txBox="1"/>
          <p:nvPr/>
        </p:nvSpPr>
        <p:spPr>
          <a:xfrm>
            <a:off x="745229" y="430257"/>
            <a:ext cx="4089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BNN – Binary NN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3238A76-F244-4CE9-898F-FDAC5095F4B6}"/>
              </a:ext>
            </a:extLst>
          </p:cNvPr>
          <p:cNvSpPr txBox="1"/>
          <p:nvPr/>
        </p:nvSpPr>
        <p:spPr>
          <a:xfrm>
            <a:off x="344120" y="1557865"/>
            <a:ext cx="725116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Advantage of BNN</a:t>
            </a:r>
          </a:p>
          <a:p>
            <a:pPr marL="742950" lvl="1" indent="-285750">
              <a:buFontTx/>
              <a:buChar char="-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save storage and reduce memory bandwidth requirements</a:t>
            </a:r>
          </a:p>
          <a:p>
            <a:pPr marL="742950" lvl="1" indent="-285750">
              <a:buFontTx/>
              <a:buChar char="-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Tx/>
              <a:buChar char="-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replace floating-point operations w/ binary operations, like multiplier/XNOR, pooling/OR</a:t>
            </a:r>
          </a:p>
          <a:p>
            <a:pPr marL="742950" lvl="1" indent="-285750">
              <a:buFontTx/>
              <a:buChar char="-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Tx/>
              <a:buChar char="-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could be efficiently performed on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the LUT-based FPGA</a:t>
            </a:r>
          </a:p>
        </p:txBody>
      </p:sp>
      <p:pic>
        <p:nvPicPr>
          <p:cNvPr id="1026" name="Picture 2" descr="Paper Explanation: Binarized Neural Networks: Training Neural Networks with  Weights and Activations Constrained to +1 or −1 – Mohit Jain">
            <a:extLst>
              <a:ext uri="{FF2B5EF4-FFF2-40B4-BE49-F238E27FC236}">
                <a16:creationId xmlns:a16="http://schemas.microsoft.com/office/drawing/2014/main" id="{6C025F8D-7CAA-485A-84E4-C01F3C8F7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213" y="753422"/>
            <a:ext cx="3604684" cy="312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95493D6A-1058-4FAD-8F63-93ECC232DD51}"/>
              </a:ext>
            </a:extLst>
          </p:cNvPr>
          <p:cNvSpPr txBox="1"/>
          <p:nvPr/>
        </p:nvSpPr>
        <p:spPr>
          <a:xfrm>
            <a:off x="344120" y="3824246"/>
            <a:ext cx="697108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Performance of BNN</a:t>
            </a:r>
          </a:p>
          <a:p>
            <a:pPr marL="742950" lvl="1" indent="-285750">
              <a:buFontTx/>
              <a:buChar char="-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According to [1], on MNIST dataset, it reach 4.17 % error rate with #256 neurons and decrease by 2.5% with #1024 neurons.</a:t>
            </a:r>
          </a:p>
          <a:p>
            <a:pPr marL="742950" lvl="1" indent="-285750">
              <a:buFontTx/>
              <a:buChar char="-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Tx/>
              <a:buChar char="-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Much less parameters are used than traditional NN.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7B4E152-3C9A-44F2-B7F3-39B138150EB5}"/>
              </a:ext>
            </a:extLst>
          </p:cNvPr>
          <p:cNvSpPr/>
          <p:nvPr/>
        </p:nvSpPr>
        <p:spPr>
          <a:xfrm>
            <a:off x="745229" y="6150744"/>
            <a:ext cx="11244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</a:rPr>
              <a:t>[1] M. </a:t>
            </a:r>
            <a:r>
              <a:rPr lang="en-US" altLang="zh-TW" sz="1200" dirty="0" err="1">
                <a:solidFill>
                  <a:schemeClr val="bg1">
                    <a:lumMod val="65000"/>
                  </a:schemeClr>
                </a:solidFill>
              </a:rPr>
              <a:t>Courbariaux</a:t>
            </a:r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</a:rPr>
              <a:t> and Y. </a:t>
            </a:r>
            <a:r>
              <a:rPr lang="en-US" altLang="zh-TW" sz="1200" dirty="0" err="1">
                <a:solidFill>
                  <a:schemeClr val="bg1">
                    <a:lumMod val="65000"/>
                  </a:schemeClr>
                </a:solidFill>
              </a:rPr>
              <a:t>Bengio</a:t>
            </a:r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n-US" altLang="zh-TW" sz="1200" dirty="0" err="1">
                <a:solidFill>
                  <a:schemeClr val="bg1">
                    <a:lumMod val="65000"/>
                  </a:schemeClr>
                </a:solidFill>
              </a:rPr>
              <a:t>Binarynet</a:t>
            </a:r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</a:rPr>
              <a:t>: Training deep neural networks with weights and activations constrained to +1 or -1. </a:t>
            </a:r>
            <a:r>
              <a:rPr lang="en-US" altLang="zh-TW" sz="1200" dirty="0" err="1">
                <a:solidFill>
                  <a:schemeClr val="bg1">
                    <a:lumMod val="65000"/>
                  </a:schemeClr>
                </a:solidFill>
              </a:rPr>
              <a:t>CoRR</a:t>
            </a:r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</a:rPr>
              <a:t>, abs/1602.02830, 2016</a:t>
            </a:r>
            <a:endParaRPr lang="zh-TW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34CB95CA-C77E-4B5C-AF9A-91AA44236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770" y="4163596"/>
            <a:ext cx="4535107" cy="1693416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AEE05CD6-821C-40B8-A405-F0AA414083A8}"/>
              </a:ext>
            </a:extLst>
          </p:cNvPr>
          <p:cNvSpPr/>
          <p:nvPr/>
        </p:nvSpPr>
        <p:spPr>
          <a:xfrm>
            <a:off x="7508081" y="5243513"/>
            <a:ext cx="4210050" cy="144033"/>
          </a:xfrm>
          <a:prstGeom prst="rect">
            <a:avLst/>
          </a:prstGeom>
          <a:noFill/>
          <a:ln w="1905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7666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3666BA1-6458-435A-B005-31510F9B2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627" y="2490949"/>
            <a:ext cx="6277626" cy="3659795"/>
          </a:xfrm>
          <a:prstGeom prst="rect">
            <a:avLst/>
          </a:prstGeom>
        </p:spPr>
      </p:pic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CF2BBAF5-374B-4308-8E04-04C0A3708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MSoC team6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72D37B0-9A2D-435B-AD33-0203D742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8E48F-BA78-4689-A258-530CBD2E6583}" type="slidenum">
              <a:rPr lang="zh-TW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fld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756695B-E269-4C7B-B8FD-3B3AB9A0FC9E}"/>
              </a:ext>
            </a:extLst>
          </p:cNvPr>
          <p:cNvSpPr/>
          <p:nvPr/>
        </p:nvSpPr>
        <p:spPr>
          <a:xfrm>
            <a:off x="593173" y="430257"/>
            <a:ext cx="1565141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5DD0611-2D7F-4BE4-89AF-A6F56025BDEB}"/>
              </a:ext>
            </a:extLst>
          </p:cNvPr>
          <p:cNvSpPr/>
          <p:nvPr/>
        </p:nvSpPr>
        <p:spPr>
          <a:xfrm>
            <a:off x="0" y="430257"/>
            <a:ext cx="9506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DF901CC-63D7-4A59-88BC-E55F754E0250}"/>
              </a:ext>
            </a:extLst>
          </p:cNvPr>
          <p:cNvSpPr/>
          <p:nvPr/>
        </p:nvSpPr>
        <p:spPr>
          <a:xfrm>
            <a:off x="249054" y="430257"/>
            <a:ext cx="19013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72B52E9-3FB6-47B5-82C8-692ED4023570}"/>
              </a:ext>
            </a:extLst>
          </p:cNvPr>
          <p:cNvSpPr txBox="1"/>
          <p:nvPr/>
        </p:nvSpPr>
        <p:spPr>
          <a:xfrm>
            <a:off x="745229" y="430257"/>
            <a:ext cx="1413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FINN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3238A76-F244-4CE9-898F-FDAC5095F4B6}"/>
              </a:ext>
            </a:extLst>
          </p:cNvPr>
          <p:cNvSpPr txBox="1"/>
          <p:nvPr/>
        </p:nvSpPr>
        <p:spPr>
          <a:xfrm>
            <a:off x="344120" y="1282194"/>
            <a:ext cx="725116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Introduction to FINN[2]</a:t>
            </a:r>
          </a:p>
          <a:p>
            <a:pPr marL="742950" lvl="1" indent="-285750">
              <a:buFontTx/>
              <a:buChar char="-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FINN is an experimental framework from Xilinx Research Labs to explore deep neural network inference on FPGAs.</a:t>
            </a:r>
          </a:p>
          <a:p>
            <a:pPr marL="742950" lvl="1" indent="-285750">
              <a:buFontTx/>
              <a:buChar char="-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Tx/>
              <a:buChar char="-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FINN is a framework for building fast and flexible FPGA accelerators.</a:t>
            </a:r>
          </a:p>
          <a:p>
            <a:pPr marL="742950" lvl="1" indent="-285750">
              <a:buFontTx/>
              <a:buChar char="-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Tx/>
              <a:buChar char="-"/>
            </a:pP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resource: 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		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https://github.com/Xilinx/finn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7B4E152-3C9A-44F2-B7F3-39B138150EB5}"/>
              </a:ext>
            </a:extLst>
          </p:cNvPr>
          <p:cNvSpPr/>
          <p:nvPr/>
        </p:nvSpPr>
        <p:spPr>
          <a:xfrm>
            <a:off x="745229" y="6150744"/>
            <a:ext cx="11244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chemeClr val="bg1">
                    <a:lumMod val="65000"/>
                  </a:schemeClr>
                </a:solidFill>
              </a:rPr>
              <a:t>[2] https://xilinx.github.io/finn/</a:t>
            </a:r>
            <a:endParaRPr lang="zh-TW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5462027-F340-4B4C-8FA7-AE4EB93BE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29" y="4657899"/>
            <a:ext cx="4852787" cy="113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85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7BA4527A-F0CC-4C73-93B0-569FBFF481A3}"/>
              </a:ext>
            </a:extLst>
          </p:cNvPr>
          <p:cNvSpPr/>
          <p:nvPr/>
        </p:nvSpPr>
        <p:spPr>
          <a:xfrm>
            <a:off x="1993556" y="1911349"/>
            <a:ext cx="837788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Basic introduction to BNN and FINN</a:t>
            </a: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Optimization and resource utilization trade-off</a:t>
            </a: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Overall system flow</a:t>
            </a: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Implementation on FPGA (Pynq-Z2 board)</a:t>
            </a: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Experiments</a:t>
            </a: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49DB7DE1-02AD-4A94-91F9-68B11CB29FB0}"/>
              </a:ext>
            </a:extLst>
          </p:cNvPr>
          <p:cNvCxnSpPr>
            <a:cxnSpLocks/>
            <a:endCxn id="14" idx="4"/>
          </p:cNvCxnSpPr>
          <p:nvPr/>
        </p:nvCxnSpPr>
        <p:spPr>
          <a:xfrm>
            <a:off x="1655805" y="2075935"/>
            <a:ext cx="0" cy="302543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>
            <a:extLst>
              <a:ext uri="{FF2B5EF4-FFF2-40B4-BE49-F238E27FC236}">
                <a16:creationId xmlns:a16="http://schemas.microsoft.com/office/drawing/2014/main" id="{881C0076-283F-4C5C-B837-7BCCFE83ACF9}"/>
              </a:ext>
            </a:extLst>
          </p:cNvPr>
          <p:cNvSpPr/>
          <p:nvPr/>
        </p:nvSpPr>
        <p:spPr>
          <a:xfrm>
            <a:off x="1606634" y="5003031"/>
            <a:ext cx="98342" cy="983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A169A0D8-F15A-4FAD-9332-AA5A2C84B3B5}"/>
              </a:ext>
            </a:extLst>
          </p:cNvPr>
          <p:cNvSpPr/>
          <p:nvPr/>
        </p:nvSpPr>
        <p:spPr>
          <a:xfrm>
            <a:off x="1606634" y="4271587"/>
            <a:ext cx="98342" cy="983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09DA9727-9DCC-43C5-AD8A-29A1EE1472FC}"/>
              </a:ext>
            </a:extLst>
          </p:cNvPr>
          <p:cNvSpPr/>
          <p:nvPr/>
        </p:nvSpPr>
        <p:spPr>
          <a:xfrm>
            <a:off x="1606634" y="3538174"/>
            <a:ext cx="98342" cy="983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6B67C0DA-63B2-4343-A4D5-47E30943BA66}"/>
              </a:ext>
            </a:extLst>
          </p:cNvPr>
          <p:cNvSpPr/>
          <p:nvPr/>
        </p:nvSpPr>
        <p:spPr>
          <a:xfrm>
            <a:off x="1606634" y="2804761"/>
            <a:ext cx="98342" cy="983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4556A746-420A-4F52-A888-FB5AE777DBDE}"/>
              </a:ext>
            </a:extLst>
          </p:cNvPr>
          <p:cNvSpPr/>
          <p:nvPr/>
        </p:nvSpPr>
        <p:spPr>
          <a:xfrm>
            <a:off x="1606634" y="2075935"/>
            <a:ext cx="98342" cy="983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CF2BBAF5-374B-4308-8E04-04C0A3708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MSoC team6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72D37B0-9A2D-435B-AD33-0203D742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8E48F-BA78-4689-A258-530CBD2E6583}" type="slidenum">
              <a:rPr lang="zh-TW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fld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756695B-E269-4C7B-B8FD-3B3AB9A0FC9E}"/>
              </a:ext>
            </a:extLst>
          </p:cNvPr>
          <p:cNvSpPr/>
          <p:nvPr/>
        </p:nvSpPr>
        <p:spPr>
          <a:xfrm>
            <a:off x="593173" y="430257"/>
            <a:ext cx="210820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5DD0611-2D7F-4BE4-89AF-A6F56025BDEB}"/>
              </a:ext>
            </a:extLst>
          </p:cNvPr>
          <p:cNvSpPr/>
          <p:nvPr/>
        </p:nvSpPr>
        <p:spPr>
          <a:xfrm>
            <a:off x="0" y="430257"/>
            <a:ext cx="9506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DF901CC-63D7-4A59-88BC-E55F754E0250}"/>
              </a:ext>
            </a:extLst>
          </p:cNvPr>
          <p:cNvSpPr/>
          <p:nvPr/>
        </p:nvSpPr>
        <p:spPr>
          <a:xfrm>
            <a:off x="249054" y="430257"/>
            <a:ext cx="19013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72B52E9-3FB6-47B5-82C8-692ED4023570}"/>
              </a:ext>
            </a:extLst>
          </p:cNvPr>
          <p:cNvSpPr txBox="1"/>
          <p:nvPr/>
        </p:nvSpPr>
        <p:spPr>
          <a:xfrm>
            <a:off x="745230" y="430257"/>
            <a:ext cx="1804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Outline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B89B5BA-40A1-422A-9959-BD8C30DE5A99}"/>
              </a:ext>
            </a:extLst>
          </p:cNvPr>
          <p:cNvSpPr/>
          <p:nvPr/>
        </p:nvSpPr>
        <p:spPr>
          <a:xfrm>
            <a:off x="922638" y="3202954"/>
            <a:ext cx="9135762" cy="2201549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F9851206-6619-4EFD-8B7F-AC80D8AAFE2E}"/>
              </a:ext>
            </a:extLst>
          </p:cNvPr>
          <p:cNvCxnSpPr>
            <a:cxnSpLocks/>
          </p:cNvCxnSpPr>
          <p:nvPr/>
        </p:nvCxnSpPr>
        <p:spPr>
          <a:xfrm>
            <a:off x="2421467" y="3129463"/>
            <a:ext cx="6714295" cy="0"/>
          </a:xfrm>
          <a:prstGeom prst="line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D5690824-90AB-447C-99D1-06B2B7D4585E}"/>
              </a:ext>
            </a:extLst>
          </p:cNvPr>
          <p:cNvSpPr/>
          <p:nvPr/>
        </p:nvSpPr>
        <p:spPr>
          <a:xfrm>
            <a:off x="1062682" y="1852914"/>
            <a:ext cx="9135762" cy="656579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7595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>
            <a:extLst>
              <a:ext uri="{FF2B5EF4-FFF2-40B4-BE49-F238E27FC236}">
                <a16:creationId xmlns:a16="http://schemas.microsoft.com/office/drawing/2014/main" id="{DEC76647-1242-4905-BE2E-B00D25CD48F9}"/>
              </a:ext>
            </a:extLst>
          </p:cNvPr>
          <p:cNvGrpSpPr/>
          <p:nvPr/>
        </p:nvGrpSpPr>
        <p:grpSpPr>
          <a:xfrm>
            <a:off x="329495" y="1811867"/>
            <a:ext cx="5441465" cy="3461808"/>
            <a:chOff x="329495" y="1811867"/>
            <a:chExt cx="5441465" cy="3461808"/>
          </a:xfrm>
        </p:grpSpPr>
        <p:pic>
          <p:nvPicPr>
            <p:cNvPr id="3074" name="Picture 2" descr="未提供說明。">
              <a:extLst>
                <a:ext uri="{FF2B5EF4-FFF2-40B4-BE49-F238E27FC236}">
                  <a16:creationId xmlns:a16="http://schemas.microsoft.com/office/drawing/2014/main" id="{3F8CD1A7-7E58-4286-BA71-C81D3B9F8C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495" y="1811867"/>
              <a:ext cx="5441465" cy="3461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0C829946-11FB-4EB3-845E-8AFA46BEEE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196" t="5008" r="20864" b="87361"/>
            <a:stretch/>
          </p:blipFill>
          <p:spPr>
            <a:xfrm>
              <a:off x="660907" y="4665133"/>
              <a:ext cx="3044308" cy="608542"/>
            </a:xfrm>
            <a:prstGeom prst="rect">
              <a:avLst/>
            </a:prstGeom>
          </p:spPr>
        </p:pic>
      </p:grp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CF2BBAF5-374B-4308-8E04-04C0A3708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MSoC team6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72D37B0-9A2D-435B-AD33-0203D742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8E48F-BA78-4689-A258-530CBD2E6583}" type="slidenum">
              <a:rPr lang="zh-TW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fld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756695B-E269-4C7B-B8FD-3B3AB9A0FC9E}"/>
              </a:ext>
            </a:extLst>
          </p:cNvPr>
          <p:cNvSpPr/>
          <p:nvPr/>
        </p:nvSpPr>
        <p:spPr>
          <a:xfrm>
            <a:off x="593173" y="430257"/>
            <a:ext cx="6351324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5DD0611-2D7F-4BE4-89AF-A6F56025BDEB}"/>
              </a:ext>
            </a:extLst>
          </p:cNvPr>
          <p:cNvSpPr/>
          <p:nvPr/>
        </p:nvSpPr>
        <p:spPr>
          <a:xfrm>
            <a:off x="0" y="430257"/>
            <a:ext cx="9506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DF901CC-63D7-4A59-88BC-E55F754E0250}"/>
              </a:ext>
            </a:extLst>
          </p:cNvPr>
          <p:cNvSpPr/>
          <p:nvPr/>
        </p:nvSpPr>
        <p:spPr>
          <a:xfrm>
            <a:off x="249054" y="430257"/>
            <a:ext cx="19013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72B52E9-3FB6-47B5-82C8-692ED4023570}"/>
              </a:ext>
            </a:extLst>
          </p:cNvPr>
          <p:cNvSpPr txBox="1"/>
          <p:nvPr/>
        </p:nvSpPr>
        <p:spPr>
          <a:xfrm>
            <a:off x="745229" y="430257"/>
            <a:ext cx="6199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Implement the source code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03C16885-40B3-48C0-9A7E-BD47068FA4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015" b="2688"/>
          <a:stretch/>
        </p:blipFill>
        <p:spPr>
          <a:xfrm>
            <a:off x="6507067" y="1826283"/>
            <a:ext cx="4601200" cy="438608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004CAF4-3719-4BF4-9894-5FB505E432DD}"/>
              </a:ext>
            </a:extLst>
          </p:cNvPr>
          <p:cNvSpPr/>
          <p:nvPr/>
        </p:nvSpPr>
        <p:spPr>
          <a:xfrm>
            <a:off x="627039" y="4639732"/>
            <a:ext cx="3106760" cy="685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ABE52FF-BBC7-4D1B-B005-A58AA13C5525}"/>
              </a:ext>
            </a:extLst>
          </p:cNvPr>
          <p:cNvSpPr/>
          <p:nvPr/>
        </p:nvSpPr>
        <p:spPr>
          <a:xfrm>
            <a:off x="9668932" y="5153681"/>
            <a:ext cx="1320799" cy="10586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F71E16A-CBB1-4D5B-9D53-45FC5C6EE4B5}"/>
              </a:ext>
            </a:extLst>
          </p:cNvPr>
          <p:cNvSpPr txBox="1"/>
          <p:nvPr/>
        </p:nvSpPr>
        <p:spPr>
          <a:xfrm>
            <a:off x="344120" y="1282194"/>
            <a:ext cx="5557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Negative slack issue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511BE0B-4080-418B-92EE-C8161B1CC54B}"/>
              </a:ext>
            </a:extLst>
          </p:cNvPr>
          <p:cNvSpPr txBox="1"/>
          <p:nvPr/>
        </p:nvSpPr>
        <p:spPr>
          <a:xfrm>
            <a:off x="6290735" y="1282194"/>
            <a:ext cx="5557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Resource utilization issue</a:t>
            </a:r>
          </a:p>
        </p:txBody>
      </p:sp>
    </p:spTree>
    <p:extLst>
      <p:ext uri="{BB962C8B-B14F-4D97-AF65-F5344CB8AC3E}">
        <p14:creationId xmlns:p14="http://schemas.microsoft.com/office/powerpoint/2010/main" val="3535582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CF2BBAF5-374B-4308-8E04-04C0A3708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MSoC team6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72D37B0-9A2D-435B-AD33-0203D742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8E48F-BA78-4689-A258-530CBD2E6583}" type="slidenum">
              <a:rPr lang="zh-TW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fld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756695B-E269-4C7B-B8FD-3B3AB9A0FC9E}"/>
              </a:ext>
            </a:extLst>
          </p:cNvPr>
          <p:cNvSpPr/>
          <p:nvPr/>
        </p:nvSpPr>
        <p:spPr>
          <a:xfrm>
            <a:off x="593172" y="430257"/>
            <a:ext cx="71092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5DD0611-2D7F-4BE4-89AF-A6F56025BDEB}"/>
              </a:ext>
            </a:extLst>
          </p:cNvPr>
          <p:cNvSpPr/>
          <p:nvPr/>
        </p:nvSpPr>
        <p:spPr>
          <a:xfrm>
            <a:off x="0" y="430257"/>
            <a:ext cx="9506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DF901CC-63D7-4A59-88BC-E55F754E0250}"/>
              </a:ext>
            </a:extLst>
          </p:cNvPr>
          <p:cNvSpPr/>
          <p:nvPr/>
        </p:nvSpPr>
        <p:spPr>
          <a:xfrm>
            <a:off x="249054" y="430257"/>
            <a:ext cx="19013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72B52E9-3FB6-47B5-82C8-692ED4023570}"/>
              </a:ext>
            </a:extLst>
          </p:cNvPr>
          <p:cNvSpPr txBox="1"/>
          <p:nvPr/>
        </p:nvSpPr>
        <p:spPr>
          <a:xfrm>
            <a:off x="745229" y="430257"/>
            <a:ext cx="6957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Solve negative slack issue (1/2)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218" name="Picture 2" descr="未提供說明。">
            <a:extLst>
              <a:ext uri="{FF2B5EF4-FFF2-40B4-BE49-F238E27FC236}">
                <a16:creationId xmlns:a16="http://schemas.microsoft.com/office/drawing/2014/main" id="{333AF14A-DB73-4C10-99DD-51FA804BE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15" y="1725743"/>
            <a:ext cx="6114601" cy="14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04A9B963-26C4-4028-83C3-8F93E48FEB97}"/>
              </a:ext>
            </a:extLst>
          </p:cNvPr>
          <p:cNvSpPr/>
          <p:nvPr/>
        </p:nvSpPr>
        <p:spPr>
          <a:xfrm>
            <a:off x="454827" y="1915006"/>
            <a:ext cx="3583774" cy="5614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ABF548D-92C8-4B4B-A985-648A7EBC66BD}"/>
              </a:ext>
            </a:extLst>
          </p:cNvPr>
          <p:cNvSpPr/>
          <p:nvPr/>
        </p:nvSpPr>
        <p:spPr>
          <a:xfrm>
            <a:off x="344119" y="1233117"/>
            <a:ext cx="6299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The generated dependence problem after pipelining</a:t>
            </a:r>
          </a:p>
        </p:txBody>
      </p:sp>
      <p:pic>
        <p:nvPicPr>
          <p:cNvPr id="9220" name="Picture 4" descr="未提供說明。">
            <a:extLst>
              <a:ext uri="{FF2B5EF4-FFF2-40B4-BE49-F238E27FC236}">
                <a16:creationId xmlns:a16="http://schemas.microsoft.com/office/drawing/2014/main" id="{D55F16F7-4BA7-480F-8451-FE74D22661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"/>
          <a:stretch/>
        </p:blipFill>
        <p:spPr bwMode="auto">
          <a:xfrm>
            <a:off x="344119" y="3354033"/>
            <a:ext cx="4657416" cy="125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CC59A85E-65A2-4308-8114-A7D5B5D70423}"/>
              </a:ext>
            </a:extLst>
          </p:cNvPr>
          <p:cNvSpPr/>
          <p:nvPr/>
        </p:nvSpPr>
        <p:spPr>
          <a:xfrm>
            <a:off x="344119" y="3536153"/>
            <a:ext cx="3046781" cy="3690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 descr="https://pic1.xuehuaimg.com/proxy/csdn/https:/img-blog.csdn.net/20180814154407558?watermark/2/text/aHR0cHM6Ly9ibG9nLmNzZG4ubmV0L3dlaXhpbl8zNjQ3NDgwOQ==/font/5a6L5L2T/fontsize/400/fill/I0JBQkFCMA==/dissolve/70">
            <a:extLst>
              <a:ext uri="{FF2B5EF4-FFF2-40B4-BE49-F238E27FC236}">
                <a16:creationId xmlns:a16="http://schemas.microsoft.com/office/drawing/2014/main" id="{752B2D57-8B96-4103-85DF-978918038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00" y="4087371"/>
            <a:ext cx="4393218" cy="205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未提供說明。">
            <a:extLst>
              <a:ext uri="{FF2B5EF4-FFF2-40B4-BE49-F238E27FC236}">
                <a16:creationId xmlns:a16="http://schemas.microsoft.com/office/drawing/2014/main" id="{3C8E33B4-6DB3-4E43-850C-DB77687F2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284671"/>
            <a:ext cx="2681845" cy="398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未提供說明。">
            <a:extLst>
              <a:ext uri="{FF2B5EF4-FFF2-40B4-BE49-F238E27FC236}">
                <a16:creationId xmlns:a16="http://schemas.microsoft.com/office/drawing/2014/main" id="{616EDC55-0B38-4ABF-A929-E82E0F798D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"/>
          <a:stretch/>
        </p:blipFill>
        <p:spPr bwMode="auto">
          <a:xfrm>
            <a:off x="8165992" y="3288386"/>
            <a:ext cx="2665339" cy="317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96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id="{500BF922-DF21-44EE-9F96-A742031377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26" t="49227" r="570"/>
          <a:stretch/>
        </p:blipFill>
        <p:spPr>
          <a:xfrm>
            <a:off x="6533187" y="1847694"/>
            <a:ext cx="4646648" cy="4364678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8A7A46C7-EB72-4012-9188-218C56D96DB9}"/>
              </a:ext>
            </a:extLst>
          </p:cNvPr>
          <p:cNvGrpSpPr/>
          <p:nvPr/>
        </p:nvGrpSpPr>
        <p:grpSpPr>
          <a:xfrm>
            <a:off x="329495" y="1811867"/>
            <a:ext cx="5441465" cy="3496413"/>
            <a:chOff x="329495" y="1811867"/>
            <a:chExt cx="5441465" cy="3496413"/>
          </a:xfrm>
        </p:grpSpPr>
        <p:pic>
          <p:nvPicPr>
            <p:cNvPr id="3074" name="Picture 2" descr="未提供說明。">
              <a:extLst>
                <a:ext uri="{FF2B5EF4-FFF2-40B4-BE49-F238E27FC236}">
                  <a16:creationId xmlns:a16="http://schemas.microsoft.com/office/drawing/2014/main" id="{3F8CD1A7-7E58-4286-BA71-C81D3B9F8C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495" y="1811867"/>
              <a:ext cx="5441465" cy="3461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CD553031-A1E4-4B65-87FE-1415B59D04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372" t="8841" r="22306" b="83349"/>
            <a:stretch/>
          </p:blipFill>
          <p:spPr>
            <a:xfrm>
              <a:off x="619209" y="4665830"/>
              <a:ext cx="3134417" cy="642450"/>
            </a:xfrm>
            <a:prstGeom prst="rect">
              <a:avLst/>
            </a:prstGeom>
          </p:spPr>
        </p:pic>
      </p:grpSp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CF2BBAF5-374B-4308-8E04-04C0A3708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MSoC team6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72D37B0-9A2D-435B-AD33-0203D742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8E48F-BA78-4689-A258-530CBD2E6583}" type="slidenum">
              <a:rPr lang="zh-TW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fld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756695B-E269-4C7B-B8FD-3B3AB9A0FC9E}"/>
              </a:ext>
            </a:extLst>
          </p:cNvPr>
          <p:cNvSpPr/>
          <p:nvPr/>
        </p:nvSpPr>
        <p:spPr>
          <a:xfrm>
            <a:off x="593172" y="430257"/>
            <a:ext cx="710920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5DD0611-2D7F-4BE4-89AF-A6F56025BDEB}"/>
              </a:ext>
            </a:extLst>
          </p:cNvPr>
          <p:cNvSpPr/>
          <p:nvPr/>
        </p:nvSpPr>
        <p:spPr>
          <a:xfrm>
            <a:off x="0" y="430257"/>
            <a:ext cx="95065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DF901CC-63D7-4A59-88BC-E55F754E0250}"/>
              </a:ext>
            </a:extLst>
          </p:cNvPr>
          <p:cNvSpPr/>
          <p:nvPr/>
        </p:nvSpPr>
        <p:spPr>
          <a:xfrm>
            <a:off x="249054" y="430257"/>
            <a:ext cx="19013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72B52E9-3FB6-47B5-82C8-692ED4023570}"/>
              </a:ext>
            </a:extLst>
          </p:cNvPr>
          <p:cNvSpPr txBox="1"/>
          <p:nvPr/>
        </p:nvSpPr>
        <p:spPr>
          <a:xfrm>
            <a:off x="745229" y="430257"/>
            <a:ext cx="6957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Solve negative slack issue (2/2)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004CAF4-3719-4BF4-9894-5FB505E432DD}"/>
              </a:ext>
            </a:extLst>
          </p:cNvPr>
          <p:cNvSpPr/>
          <p:nvPr/>
        </p:nvSpPr>
        <p:spPr>
          <a:xfrm>
            <a:off x="609787" y="4639732"/>
            <a:ext cx="3106760" cy="685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ABE52FF-BBC7-4D1B-B005-A58AA13C5525}"/>
              </a:ext>
            </a:extLst>
          </p:cNvPr>
          <p:cNvSpPr/>
          <p:nvPr/>
        </p:nvSpPr>
        <p:spPr>
          <a:xfrm>
            <a:off x="9668932" y="5153681"/>
            <a:ext cx="1320799" cy="10586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F71E16A-CBB1-4D5B-9D53-45FC5C6EE4B5}"/>
              </a:ext>
            </a:extLst>
          </p:cNvPr>
          <p:cNvSpPr txBox="1"/>
          <p:nvPr/>
        </p:nvSpPr>
        <p:spPr>
          <a:xfrm>
            <a:off x="344120" y="1282194"/>
            <a:ext cx="5557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Negative slack issue solved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511BE0B-4080-418B-92EE-C8161B1CC54B}"/>
              </a:ext>
            </a:extLst>
          </p:cNvPr>
          <p:cNvSpPr txBox="1"/>
          <p:nvPr/>
        </p:nvSpPr>
        <p:spPr>
          <a:xfrm>
            <a:off x="6290735" y="1282194"/>
            <a:ext cx="5557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Resource utilization issue remained</a:t>
            </a:r>
          </a:p>
        </p:txBody>
      </p:sp>
    </p:spTree>
    <p:extLst>
      <p:ext uri="{BB962C8B-B14F-4D97-AF65-F5344CB8AC3E}">
        <p14:creationId xmlns:p14="http://schemas.microsoft.com/office/powerpoint/2010/main" val="5064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3252</TotalTime>
  <Words>689</Words>
  <Application>Microsoft Office PowerPoint</Application>
  <PresentationFormat>寬螢幕</PresentationFormat>
  <Paragraphs>182</Paragraphs>
  <Slides>23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29" baseType="lpstr">
      <vt:lpstr>微軟正黑體</vt:lpstr>
      <vt:lpstr>Calibri Light</vt:lpstr>
      <vt:lpstr>Calibri</vt:lpstr>
      <vt:lpstr>Arial</vt:lpstr>
      <vt:lpstr>新細明體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Siang</dc:creator>
  <cp:lastModifiedBy>Siang</cp:lastModifiedBy>
  <cp:revision>111</cp:revision>
  <dcterms:created xsi:type="dcterms:W3CDTF">2020-11-25T02:02:23Z</dcterms:created>
  <dcterms:modified xsi:type="dcterms:W3CDTF">2021-01-21T16:40:52Z</dcterms:modified>
  <cp:contentStatus/>
</cp:coreProperties>
</file>